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handoutMasterIdLst>
    <p:handoutMasterId r:id="rId16"/>
  </p:handoutMasterIdLst>
  <p:sldIdLst>
    <p:sldId id="256" r:id="rId2"/>
    <p:sldId id="257" r:id="rId3"/>
    <p:sldId id="258" r:id="rId4"/>
    <p:sldId id="259" r:id="rId5"/>
    <p:sldId id="261" r:id="rId6"/>
    <p:sldId id="260" r:id="rId7"/>
    <p:sldId id="266" r:id="rId8"/>
    <p:sldId id="265" r:id="rId9"/>
    <p:sldId id="267" r:id="rId10"/>
    <p:sldId id="268" r:id="rId11"/>
    <p:sldId id="262" r:id="rId12"/>
    <p:sldId id="263" r:id="rId13"/>
    <p:sldId id="264" r:id="rId1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97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45D88BA9-D5FF-4749-B429-4D8966BDCF22}" type="datetimeFigureOut">
              <a:rPr lang="en-US" smtClean="0"/>
              <a:pPr/>
              <a:t>8/17/2022</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1440" tIns="45720" rIns="91440" bIns="45720" rtlCol="0" anchor="b"/>
          <a:lstStyle>
            <a:lvl1pPr algn="r">
              <a:defRPr sz="1200"/>
            </a:lvl1pPr>
          </a:lstStyle>
          <a:p>
            <a:fld id="{71966569-1125-4074-BB4A-909F46A7F10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81B56537-DB5A-4105-9D05-7A3E6330C9F2}" type="datetimeFigureOut">
              <a:rPr lang="en-US" smtClean="0"/>
              <a:pPr/>
              <a:t>8/17/2022</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47A9AFC1-85CC-4FEB-83DA-18886F3BFDE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A9AFC1-85CC-4FEB-83DA-18886F3BFDE0}"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FDC574B-A1C5-448D-8A62-D577B38B090E}" type="datetimeFigureOut">
              <a:rPr lang="en-US" smtClean="0"/>
              <a:pPr/>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CBA01-5CC4-4F96-BF5C-66531CCEC2AA}"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DC574B-A1C5-448D-8A62-D577B38B090E}" type="datetimeFigureOut">
              <a:rPr lang="en-US" smtClean="0"/>
              <a:pPr/>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CBA01-5CC4-4F96-BF5C-66531CCEC2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DC574B-A1C5-448D-8A62-D577B38B090E}" type="datetimeFigureOut">
              <a:rPr lang="en-US" smtClean="0"/>
              <a:pPr/>
              <a:t>8/17/2022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8BDCBA01-5CC4-4F96-BF5C-66531CCEC2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DC574B-A1C5-448D-8A62-D577B38B090E}" type="datetimeFigureOut">
              <a:rPr lang="en-US" smtClean="0"/>
              <a:pPr/>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CBA01-5CC4-4F96-BF5C-66531CCEC2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FDC574B-A1C5-448D-8A62-D577B38B090E}" type="datetimeFigureOut">
              <a:rPr lang="en-US" smtClean="0"/>
              <a:pPr/>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CBA01-5CC4-4F96-BF5C-66531CCEC2A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DC574B-A1C5-448D-8A62-D577B38B090E}" type="datetimeFigureOut">
              <a:rPr lang="en-US" smtClean="0"/>
              <a:pPr/>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CBA01-5CC4-4F96-BF5C-66531CCEC2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FDC574B-A1C5-448D-8A62-D577B38B090E}" type="datetimeFigureOut">
              <a:rPr lang="en-US" smtClean="0"/>
              <a:pPr/>
              <a:t>8/17/2022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DCBA01-5CC4-4F96-BF5C-66531CCEC2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FDC574B-A1C5-448D-8A62-D577B38B090E}" type="datetimeFigureOut">
              <a:rPr lang="en-US" smtClean="0"/>
              <a:pPr/>
              <a:t>8/17/2022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DCBA01-5CC4-4F96-BF5C-66531CCEC2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C574B-A1C5-448D-8A62-D577B38B090E}" type="datetimeFigureOut">
              <a:rPr lang="en-US" smtClean="0"/>
              <a:pPr/>
              <a:t>8/17/2022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DCBA01-5CC4-4F96-BF5C-66531CCEC2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FDC574B-A1C5-448D-8A62-D577B38B090E}" type="datetimeFigureOut">
              <a:rPr lang="en-US" smtClean="0"/>
              <a:pPr/>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CBA01-5CC4-4F96-BF5C-66531CCEC2AA}"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FDC574B-A1C5-448D-8A62-D577B38B090E}" type="datetimeFigureOut">
              <a:rPr lang="en-US" smtClean="0"/>
              <a:pPr/>
              <a:t>8/17/2022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8BDCBA01-5CC4-4F96-BF5C-66531CCEC2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FDC574B-A1C5-448D-8A62-D577B38B090E}" type="datetimeFigureOut">
              <a:rPr lang="en-US" smtClean="0"/>
              <a:pPr/>
              <a:t>8/17/2022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BDCBA01-5CC4-4F96-BF5C-66531CCEC2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b.timme@stgabeschool.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ecky Timme\AppData\Local\Microsoft\Windows\INetCache\IE\KQK4KK8K\school_house[1].jpg"/>
          <p:cNvPicPr>
            <a:picLocks noChangeAspect="1" noChangeArrowheads="1"/>
          </p:cNvPicPr>
          <p:nvPr/>
        </p:nvPicPr>
        <p:blipFill>
          <a:blip r:embed="rId2" cstate="print"/>
          <a:srcRect/>
          <a:stretch>
            <a:fillRect/>
          </a:stretch>
        </p:blipFill>
        <p:spPr bwMode="auto">
          <a:xfrm>
            <a:off x="1066800" y="609600"/>
            <a:ext cx="2869992" cy="4668520"/>
          </a:xfrm>
          <a:prstGeom prst="rect">
            <a:avLst/>
          </a:prstGeom>
          <a:noFill/>
        </p:spPr>
      </p:pic>
      <p:sp>
        <p:nvSpPr>
          <p:cNvPr id="6" name="TextBox 5"/>
          <p:cNvSpPr txBox="1"/>
          <p:nvPr/>
        </p:nvSpPr>
        <p:spPr>
          <a:xfrm>
            <a:off x="4343400" y="1143000"/>
            <a:ext cx="4343400" cy="3785652"/>
          </a:xfrm>
          <a:prstGeom prst="rect">
            <a:avLst/>
          </a:prstGeom>
          <a:noFill/>
        </p:spPr>
        <p:txBody>
          <a:bodyPr wrap="square" rtlCol="0">
            <a:spAutoFit/>
          </a:bodyPr>
          <a:lstStyle/>
          <a:p>
            <a:r>
              <a:rPr lang="en-US" sz="4800" dirty="0" smtClean="0">
                <a:latin typeface="AR DELANEY" pitchFamily="2" charset="0"/>
              </a:rPr>
              <a:t>Welcome to </a:t>
            </a:r>
          </a:p>
          <a:p>
            <a:r>
              <a:rPr lang="en-US" sz="4800" dirty="0" smtClean="0">
                <a:latin typeface="AR DELANEY" pitchFamily="2" charset="0"/>
              </a:rPr>
              <a:t>Curriculum Night </a:t>
            </a:r>
          </a:p>
          <a:p>
            <a:r>
              <a:rPr lang="en-US" sz="4800" dirty="0" smtClean="0">
                <a:latin typeface="AR DELANEY" pitchFamily="2" charset="0"/>
              </a:rPr>
              <a:t>2022-2023 </a:t>
            </a:r>
          </a:p>
          <a:p>
            <a:r>
              <a:rPr lang="en-US" sz="4800" dirty="0" smtClean="0">
                <a:latin typeface="AR DELANEY" pitchFamily="2" charset="0"/>
              </a:rPr>
              <a:t>Grade 7</a:t>
            </a:r>
            <a:endParaRPr lang="en-US" sz="4800" dirty="0">
              <a:latin typeface="AR DELANEY"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7" name="Rectangle 6"/>
          <p:cNvSpPr/>
          <p:nvPr/>
        </p:nvSpPr>
        <p:spPr>
          <a:xfrm>
            <a:off x="457200" y="1752601"/>
            <a:ext cx="8229600" cy="5324535"/>
          </a:xfrm>
          <a:prstGeom prst="rect">
            <a:avLst/>
          </a:prstGeom>
        </p:spPr>
        <p:txBody>
          <a:bodyPr wrap="square">
            <a:spAutoFit/>
          </a:bodyPr>
          <a:lstStyle/>
          <a:p>
            <a:pPr>
              <a:buFont typeface="Arial" pitchFamily="34" charset="0"/>
              <a:buChar char="•"/>
            </a:pPr>
            <a:r>
              <a:rPr lang="en-US" sz="1600" dirty="0" smtClean="0"/>
              <a:t> Final </a:t>
            </a:r>
            <a:r>
              <a:rPr lang="en-US" sz="1600" dirty="0"/>
              <a:t>grades are a combination of </a:t>
            </a:r>
            <a:r>
              <a:rPr lang="en-US" sz="1600" dirty="0" smtClean="0"/>
              <a:t>class work, </a:t>
            </a:r>
            <a:r>
              <a:rPr lang="en-US" sz="1600" dirty="0"/>
              <a:t>homework, and test/quiz grades. </a:t>
            </a:r>
            <a:endParaRPr lang="en-US" sz="1600" dirty="0" smtClean="0"/>
          </a:p>
          <a:p>
            <a:pPr>
              <a:buFont typeface="Arial" pitchFamily="34" charset="0"/>
              <a:buChar char="•"/>
            </a:pPr>
            <a:endParaRPr lang="en-US" sz="1600" b="0" dirty="0" smtClean="0"/>
          </a:p>
          <a:p>
            <a:pPr>
              <a:buFont typeface="Arial" pitchFamily="34" charset="0"/>
              <a:buChar char="•"/>
            </a:pPr>
            <a:r>
              <a:rPr lang="en-US" sz="1600" dirty="0" smtClean="0"/>
              <a:t> Grades </a:t>
            </a:r>
            <a:r>
              <a:rPr lang="en-US" sz="1600" dirty="0"/>
              <a:t>are determined by points over the course of the trimester (the total </a:t>
            </a:r>
            <a:r>
              <a:rPr lang="en-US" sz="1600" dirty="0" smtClean="0"/>
              <a:t>number</a:t>
            </a:r>
          </a:p>
          <a:p>
            <a:r>
              <a:rPr lang="en-US" sz="1600" dirty="0" smtClean="0"/>
              <a:t>   of </a:t>
            </a:r>
            <a:r>
              <a:rPr lang="en-US" sz="1600" dirty="0"/>
              <a:t>points earned divided by the total number of points possible</a:t>
            </a:r>
            <a:r>
              <a:rPr lang="en-US" sz="1600" dirty="0" smtClean="0"/>
              <a:t>).</a:t>
            </a:r>
          </a:p>
          <a:p>
            <a:endParaRPr lang="en-US" sz="1600" b="0" dirty="0" smtClean="0"/>
          </a:p>
          <a:p>
            <a:pPr>
              <a:buFont typeface="Arial" pitchFamily="34" charset="0"/>
              <a:buChar char="•"/>
            </a:pPr>
            <a:r>
              <a:rPr lang="en-US" sz="1600" b="0" dirty="0" smtClean="0"/>
              <a:t>All tests and quizzes MUST be signed by the student’s </a:t>
            </a:r>
          </a:p>
          <a:p>
            <a:r>
              <a:rPr lang="en-US" sz="1600" dirty="0" smtClean="0"/>
              <a:t>  </a:t>
            </a:r>
            <a:r>
              <a:rPr lang="en-US" sz="1600" b="0" dirty="0" smtClean="0"/>
              <a:t>parent/guardian </a:t>
            </a:r>
            <a:r>
              <a:rPr lang="en-US" sz="1600" dirty="0" smtClean="0"/>
              <a:t>and turned in the day after it was returned to the student.</a:t>
            </a:r>
            <a:endParaRPr lang="en-US" sz="1600" b="0" dirty="0" smtClean="0"/>
          </a:p>
          <a:p>
            <a:pPr>
              <a:buFont typeface="Arial" pitchFamily="34" charset="0"/>
              <a:buChar char="•"/>
            </a:pPr>
            <a:endParaRPr lang="en-US" sz="1600" dirty="0" smtClean="0"/>
          </a:p>
          <a:p>
            <a:pPr>
              <a:buFont typeface="Arial" pitchFamily="34" charset="0"/>
              <a:buChar char="•"/>
            </a:pPr>
            <a:r>
              <a:rPr lang="en-US" sz="1600" dirty="0" smtClean="0"/>
              <a:t>Please check Progress Book on Thursday nights (after 5 p.m.) for</a:t>
            </a:r>
          </a:p>
          <a:p>
            <a:r>
              <a:rPr lang="en-US" sz="1600" dirty="0"/>
              <a:t> </a:t>
            </a:r>
            <a:r>
              <a:rPr lang="en-US" sz="1600" dirty="0" smtClean="0"/>
              <a:t> any grades marked as “Missing” (identified with a red M and </a:t>
            </a:r>
          </a:p>
          <a:p>
            <a:r>
              <a:rPr lang="en-US" sz="1600" dirty="0"/>
              <a:t> </a:t>
            </a:r>
            <a:r>
              <a:rPr lang="en-US" sz="1600" dirty="0" smtClean="0"/>
              <a:t> counted as a zero).  If it is listed as missing on Thursdays, your child </a:t>
            </a:r>
          </a:p>
          <a:p>
            <a:r>
              <a:rPr lang="en-US" sz="1600" dirty="0"/>
              <a:t> </a:t>
            </a:r>
            <a:r>
              <a:rPr lang="en-US" sz="1600" dirty="0" smtClean="0"/>
              <a:t> has NOT turned in that assignment. </a:t>
            </a:r>
          </a:p>
          <a:p>
            <a:pPr>
              <a:buFont typeface="Arial" pitchFamily="34" charset="0"/>
              <a:buChar char="•"/>
            </a:pPr>
            <a:endParaRPr lang="en-US" sz="1600" dirty="0"/>
          </a:p>
          <a:p>
            <a:pPr>
              <a:buFont typeface="Arial" pitchFamily="34" charset="0"/>
              <a:buChar char="•"/>
            </a:pPr>
            <a:r>
              <a:rPr lang="en-US" sz="1600" b="1" dirty="0" smtClean="0">
                <a:solidFill>
                  <a:srgbClr val="002060"/>
                </a:solidFill>
              </a:rPr>
              <a:t>Homework is worth 5-25 points.</a:t>
            </a:r>
          </a:p>
          <a:p>
            <a:pPr>
              <a:buFont typeface="Arial" pitchFamily="34" charset="0"/>
              <a:buChar char="•"/>
            </a:pPr>
            <a:r>
              <a:rPr lang="en-US" sz="1600" b="1" dirty="0" smtClean="0">
                <a:solidFill>
                  <a:srgbClr val="002060"/>
                </a:solidFill>
              </a:rPr>
              <a:t>Quizzes are worth 25-74 points.</a:t>
            </a:r>
          </a:p>
          <a:p>
            <a:pPr>
              <a:buFont typeface="Arial" pitchFamily="34" charset="0"/>
              <a:buChar char="•"/>
            </a:pPr>
            <a:r>
              <a:rPr lang="en-US" sz="1600" b="1" dirty="0" smtClean="0">
                <a:solidFill>
                  <a:srgbClr val="002060"/>
                </a:solidFill>
              </a:rPr>
              <a:t>Tests are worth 75-100 points.</a:t>
            </a:r>
          </a:p>
          <a:p>
            <a:pPr>
              <a:buFont typeface="Arial" pitchFamily="34" charset="0"/>
              <a:buChar char="•"/>
            </a:pPr>
            <a:r>
              <a:rPr lang="en-US" sz="1600" b="1" dirty="0" smtClean="0">
                <a:solidFill>
                  <a:srgbClr val="002060"/>
                </a:solidFill>
              </a:rPr>
              <a:t>Projects are worth 100 points</a:t>
            </a:r>
          </a:p>
          <a:p>
            <a:pPr>
              <a:buFont typeface="Arial" pitchFamily="34" charset="0"/>
              <a:buChar char="•"/>
            </a:pPr>
            <a:r>
              <a:rPr lang="en-US" sz="1600" b="1" dirty="0" smtClean="0">
                <a:solidFill>
                  <a:srgbClr val="002060"/>
                </a:solidFill>
              </a:rPr>
              <a:t>Written assessments will vary in value.</a:t>
            </a:r>
          </a:p>
          <a:p>
            <a:endParaRPr lang="en-US" sz="1600" dirty="0" smtClean="0"/>
          </a:p>
          <a:p>
            <a:r>
              <a:rPr lang="en-US" dirty="0" smtClean="0"/>
              <a:t/>
            </a:r>
            <a:br>
              <a:rPr lang="en-US" dirty="0" smtClean="0"/>
            </a:br>
            <a:endParaRPr lang="en-US" dirty="0"/>
          </a:p>
        </p:txBody>
      </p:sp>
      <p:pic>
        <p:nvPicPr>
          <p:cNvPr id="6150" name="Picture 6" descr="C:\Users\Becky Timme\AppData\Local\Microsoft\Windows\INetCache\IE\NZEN43DN\library-clipart-yToedaeqc[1].jpeg"/>
          <p:cNvPicPr>
            <a:picLocks noChangeAspect="1" noChangeArrowheads="1"/>
          </p:cNvPicPr>
          <p:nvPr/>
        </p:nvPicPr>
        <p:blipFill>
          <a:blip r:embed="rId2" cstate="print"/>
          <a:srcRect/>
          <a:stretch>
            <a:fillRect/>
          </a:stretch>
        </p:blipFill>
        <p:spPr bwMode="auto">
          <a:xfrm flipH="1">
            <a:off x="6248400" y="3505200"/>
            <a:ext cx="1404620" cy="1828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Notes</a:t>
            </a:r>
            <a:endParaRPr lang="en-US" dirty="0"/>
          </a:p>
        </p:txBody>
      </p:sp>
      <p:pic>
        <p:nvPicPr>
          <p:cNvPr id="4098" name="Picture 2" descr="C:\Users\Becky Timme\AppData\Local\Microsoft\Windows\INetCache\IE\BJPCHAEW\4746266790_bdb2c493a1_b[1].jpg"/>
          <p:cNvPicPr>
            <a:picLocks noGrp="1" noChangeAspect="1" noChangeArrowheads="1"/>
          </p:cNvPicPr>
          <p:nvPr>
            <p:ph idx="1"/>
          </p:nvPr>
        </p:nvPicPr>
        <p:blipFill>
          <a:blip r:embed="rId2" cstate="print"/>
          <a:srcRect/>
          <a:stretch>
            <a:fillRect/>
          </a:stretch>
        </p:blipFill>
        <p:spPr bwMode="auto">
          <a:xfrm>
            <a:off x="7315200" y="1752600"/>
            <a:ext cx="1456879" cy="1981200"/>
          </a:xfrm>
          <a:prstGeom prst="rect">
            <a:avLst/>
          </a:prstGeom>
          <a:noFill/>
        </p:spPr>
      </p:pic>
      <p:sp>
        <p:nvSpPr>
          <p:cNvPr id="5" name="Rectangle 4"/>
          <p:cNvSpPr/>
          <p:nvPr/>
        </p:nvSpPr>
        <p:spPr>
          <a:xfrm>
            <a:off x="228600" y="1524000"/>
            <a:ext cx="6858000" cy="5909310"/>
          </a:xfrm>
          <a:prstGeom prst="rect">
            <a:avLst/>
          </a:prstGeom>
        </p:spPr>
        <p:txBody>
          <a:bodyPr wrap="square">
            <a:spAutoFit/>
          </a:bodyPr>
          <a:lstStyle/>
          <a:p>
            <a:pPr>
              <a:buFont typeface="Arial" pitchFamily="34" charset="0"/>
              <a:buChar char="•"/>
            </a:pPr>
            <a:r>
              <a:rPr lang="en-US" dirty="0" smtClean="0"/>
              <a:t> Discuss </a:t>
            </a:r>
            <a:r>
              <a:rPr lang="en-US" dirty="0"/>
              <a:t>the proper use of </a:t>
            </a:r>
            <a:r>
              <a:rPr lang="en-US" dirty="0" err="1" smtClean="0"/>
              <a:t>iPads</a:t>
            </a:r>
            <a:r>
              <a:rPr lang="en-US" dirty="0" smtClean="0"/>
              <a:t> </a:t>
            </a:r>
            <a:r>
              <a:rPr lang="en-US" dirty="0"/>
              <a:t>with your </a:t>
            </a:r>
            <a:r>
              <a:rPr lang="en-US" dirty="0" smtClean="0"/>
              <a:t>child. An </a:t>
            </a:r>
            <a:r>
              <a:rPr lang="en-US" dirty="0" err="1" smtClean="0"/>
              <a:t>iPad</a:t>
            </a:r>
            <a:r>
              <a:rPr lang="en-US" dirty="0" smtClean="0"/>
              <a:t> </a:t>
            </a:r>
            <a:r>
              <a:rPr lang="en-US" dirty="0"/>
              <a:t>is </a:t>
            </a:r>
            <a:r>
              <a:rPr lang="en-US" dirty="0" smtClean="0"/>
              <a:t>a </a:t>
            </a:r>
          </a:p>
          <a:p>
            <a:r>
              <a:rPr lang="en-US" dirty="0" smtClean="0"/>
              <a:t>   learning</a:t>
            </a:r>
            <a:r>
              <a:rPr lang="en-US" dirty="0"/>
              <a:t> </a:t>
            </a:r>
            <a:r>
              <a:rPr lang="en-US" dirty="0" smtClean="0"/>
              <a:t>TOOL</a:t>
            </a:r>
            <a:r>
              <a:rPr lang="en-US" dirty="0"/>
              <a:t>, not a toy.  Technology can be a useful work tool, </a:t>
            </a:r>
            <a:r>
              <a:rPr lang="en-US" dirty="0" smtClean="0"/>
              <a:t>and</a:t>
            </a:r>
          </a:p>
          <a:p>
            <a:r>
              <a:rPr lang="en-US" dirty="0"/>
              <a:t> </a:t>
            </a:r>
            <a:r>
              <a:rPr lang="en-US" dirty="0" smtClean="0"/>
              <a:t> </a:t>
            </a:r>
            <a:r>
              <a:rPr lang="en-US" dirty="0"/>
              <a:t>our </a:t>
            </a:r>
            <a:r>
              <a:rPr lang="en-US" dirty="0" smtClean="0"/>
              <a:t>focus </a:t>
            </a:r>
            <a:r>
              <a:rPr lang="en-US" dirty="0"/>
              <a:t>is to teach </a:t>
            </a:r>
            <a:r>
              <a:rPr lang="en-US" dirty="0" smtClean="0"/>
              <a:t>students how </a:t>
            </a:r>
            <a:r>
              <a:rPr lang="en-US" dirty="0"/>
              <a:t>to use it to work efficiently</a:t>
            </a:r>
            <a:r>
              <a:rPr lang="en-US" dirty="0" smtClean="0"/>
              <a:t>.</a:t>
            </a:r>
          </a:p>
          <a:p>
            <a:endParaRPr lang="en-US" b="0" dirty="0" smtClean="0"/>
          </a:p>
          <a:p>
            <a:pPr>
              <a:buFont typeface="Arial" pitchFamily="34" charset="0"/>
              <a:buChar char="•"/>
            </a:pPr>
            <a:r>
              <a:rPr lang="en-US" dirty="0" smtClean="0"/>
              <a:t> The </a:t>
            </a:r>
            <a:r>
              <a:rPr lang="en-US" dirty="0"/>
              <a:t>school </a:t>
            </a:r>
            <a:r>
              <a:rPr lang="en-US" dirty="0" err="1" smtClean="0"/>
              <a:t>iPad</a:t>
            </a:r>
            <a:r>
              <a:rPr lang="en-US" dirty="0" smtClean="0"/>
              <a:t> </a:t>
            </a:r>
            <a:r>
              <a:rPr lang="en-US" dirty="0"/>
              <a:t>should be used ONLY for school work</a:t>
            </a:r>
            <a:r>
              <a:rPr lang="en-US" dirty="0" smtClean="0"/>
              <a:t>.</a:t>
            </a:r>
          </a:p>
          <a:p>
            <a:pPr>
              <a:buFont typeface="Arial" pitchFamily="34" charset="0"/>
              <a:buChar char="•"/>
            </a:pPr>
            <a:endParaRPr lang="en-US" dirty="0" smtClean="0"/>
          </a:p>
          <a:p>
            <a:pPr>
              <a:buFont typeface="Arial" pitchFamily="34" charset="0"/>
              <a:buChar char="•"/>
            </a:pPr>
            <a:r>
              <a:rPr lang="en-US" dirty="0"/>
              <a:t> </a:t>
            </a:r>
            <a:r>
              <a:rPr lang="en-US" dirty="0" smtClean="0"/>
              <a:t>Review </a:t>
            </a:r>
            <a:r>
              <a:rPr lang="en-US" dirty="0"/>
              <a:t>the “Responsible Use of Technology” policy with your child.</a:t>
            </a:r>
            <a:endParaRPr lang="en-US" b="0" dirty="0" smtClean="0"/>
          </a:p>
          <a:p>
            <a:r>
              <a:rPr lang="en-US" dirty="0" smtClean="0"/>
              <a:t>   1. Your </a:t>
            </a:r>
            <a:r>
              <a:rPr lang="en-US" dirty="0"/>
              <a:t>child must bring his/her </a:t>
            </a:r>
            <a:r>
              <a:rPr lang="en-US" dirty="0" err="1" smtClean="0"/>
              <a:t>iPad</a:t>
            </a:r>
            <a:r>
              <a:rPr lang="en-US" dirty="0"/>
              <a:t>, fully charged, to school each </a:t>
            </a:r>
            <a:endParaRPr lang="en-US" dirty="0" smtClean="0"/>
          </a:p>
          <a:p>
            <a:r>
              <a:rPr lang="en-US" dirty="0"/>
              <a:t> </a:t>
            </a:r>
            <a:r>
              <a:rPr lang="en-US" dirty="0" smtClean="0"/>
              <a:t>      day</a:t>
            </a:r>
            <a:r>
              <a:rPr lang="en-US" dirty="0"/>
              <a:t>.  </a:t>
            </a:r>
            <a:endParaRPr lang="en-US" dirty="0" smtClean="0"/>
          </a:p>
          <a:p>
            <a:r>
              <a:rPr lang="en-US" dirty="0"/>
              <a:t> </a:t>
            </a:r>
            <a:r>
              <a:rPr lang="en-US" dirty="0" smtClean="0"/>
              <a:t>  2. We </a:t>
            </a:r>
            <a:r>
              <a:rPr lang="en-US" dirty="0"/>
              <a:t>will not use it for all assignments, but it should be ready when </a:t>
            </a:r>
            <a:endParaRPr lang="en-US" dirty="0" smtClean="0"/>
          </a:p>
          <a:p>
            <a:r>
              <a:rPr lang="en-US" dirty="0"/>
              <a:t> </a:t>
            </a:r>
            <a:r>
              <a:rPr lang="en-US" dirty="0" smtClean="0"/>
              <a:t>       we </a:t>
            </a:r>
            <a:r>
              <a:rPr lang="en-US" dirty="0"/>
              <a:t>need it</a:t>
            </a:r>
            <a:r>
              <a:rPr lang="en-US" dirty="0" smtClean="0"/>
              <a:t>.</a:t>
            </a:r>
          </a:p>
          <a:p>
            <a:endParaRPr lang="en-US" b="0" dirty="0" smtClean="0"/>
          </a:p>
          <a:p>
            <a:pPr>
              <a:buFont typeface="Arial" pitchFamily="34" charset="0"/>
              <a:buChar char="•"/>
            </a:pPr>
            <a:r>
              <a:rPr lang="en-US" dirty="0" smtClean="0"/>
              <a:t> We </a:t>
            </a:r>
            <a:r>
              <a:rPr lang="en-US" dirty="0"/>
              <a:t>will use Google </a:t>
            </a:r>
            <a:r>
              <a:rPr lang="en-US" dirty="0" smtClean="0"/>
              <a:t>Classroom (GC) </a:t>
            </a:r>
            <a:r>
              <a:rPr lang="en-US" dirty="0"/>
              <a:t>as our platform for assignments.  </a:t>
            </a:r>
            <a:endParaRPr lang="en-US" dirty="0" smtClean="0"/>
          </a:p>
          <a:p>
            <a:r>
              <a:rPr lang="en-US" dirty="0"/>
              <a:t> </a:t>
            </a:r>
            <a:r>
              <a:rPr lang="en-US" dirty="0" smtClean="0"/>
              <a:t>  Mrs</a:t>
            </a:r>
            <a:r>
              <a:rPr lang="en-US" dirty="0"/>
              <a:t>. </a:t>
            </a:r>
            <a:r>
              <a:rPr lang="en-US" dirty="0" err="1"/>
              <a:t>Gerth</a:t>
            </a:r>
            <a:r>
              <a:rPr lang="en-US" dirty="0"/>
              <a:t> and Mrs. </a:t>
            </a:r>
            <a:r>
              <a:rPr lang="en-US" dirty="0" err="1"/>
              <a:t>Klenke</a:t>
            </a:r>
            <a:r>
              <a:rPr lang="en-US" dirty="0"/>
              <a:t> will be working with the classes as </a:t>
            </a:r>
            <a:r>
              <a:rPr lang="en-US" dirty="0" smtClean="0"/>
              <a:t>soon </a:t>
            </a:r>
          </a:p>
          <a:p>
            <a:r>
              <a:rPr lang="en-US" dirty="0"/>
              <a:t> </a:t>
            </a:r>
            <a:r>
              <a:rPr lang="en-US" dirty="0" smtClean="0"/>
              <a:t>  as </a:t>
            </a:r>
            <a:r>
              <a:rPr lang="en-US" dirty="0"/>
              <a:t>school starts to make sure they are comfortable with GC</a:t>
            </a:r>
            <a:r>
              <a:rPr lang="en-US" dirty="0" smtClean="0"/>
              <a:t>.</a:t>
            </a:r>
          </a:p>
          <a:p>
            <a:endParaRPr lang="en-US" b="0" dirty="0" smtClean="0"/>
          </a:p>
          <a:p>
            <a:pPr>
              <a:buFont typeface="Arial" pitchFamily="34" charset="0"/>
              <a:buChar char="•"/>
            </a:pPr>
            <a:r>
              <a:rPr lang="en-US" dirty="0"/>
              <a:t>Your child should NOT bring other devices to class-no smart </a:t>
            </a:r>
            <a:endParaRPr lang="en-US" dirty="0" smtClean="0"/>
          </a:p>
          <a:p>
            <a:r>
              <a:rPr lang="en-US" dirty="0"/>
              <a:t> </a:t>
            </a:r>
            <a:r>
              <a:rPr lang="en-US" dirty="0" smtClean="0"/>
              <a:t> watches </a:t>
            </a:r>
            <a:r>
              <a:rPr lang="en-US" dirty="0"/>
              <a:t>are allowed, and phones must remain IN </a:t>
            </a:r>
            <a:r>
              <a:rPr lang="en-US" dirty="0" smtClean="0"/>
              <a:t>backpacks</a:t>
            </a:r>
          </a:p>
          <a:p>
            <a:r>
              <a:rPr lang="en-US" dirty="0"/>
              <a:t> </a:t>
            </a:r>
            <a:r>
              <a:rPr lang="en-US" dirty="0" smtClean="0"/>
              <a:t> </a:t>
            </a:r>
            <a:r>
              <a:rPr lang="en-US" dirty="0"/>
              <a:t>and be </a:t>
            </a:r>
            <a:r>
              <a:rPr lang="en-US" dirty="0" smtClean="0"/>
              <a:t>turned OFF</a:t>
            </a:r>
            <a:r>
              <a:rPr lang="en-US" dirty="0"/>
              <a:t>.</a:t>
            </a:r>
            <a:endParaRPr lang="en-US" b="0" dirty="0" smtClean="0"/>
          </a:p>
          <a:p>
            <a:r>
              <a:rPr lang="en-US" dirty="0" smtClean="0"/>
              <a:t/>
            </a:r>
            <a:br>
              <a:rPr lang="en-US" dirty="0" smtClean="0"/>
            </a:br>
            <a:endParaRPr lang="en-US" dirty="0"/>
          </a:p>
        </p:txBody>
      </p:sp>
      <p:pic>
        <p:nvPicPr>
          <p:cNvPr id="4100" name="Picture 4" descr="C:\Users\Becky Timme\AppData\Local\Microsoft\Windows\INetCache\IE\N4DWP1XK\backpack_PNG6310[1].png"/>
          <p:cNvPicPr>
            <a:picLocks noChangeAspect="1" noChangeArrowheads="1"/>
          </p:cNvPicPr>
          <p:nvPr/>
        </p:nvPicPr>
        <p:blipFill>
          <a:blip r:embed="rId3" cstate="print"/>
          <a:srcRect/>
          <a:stretch>
            <a:fillRect/>
          </a:stretch>
        </p:blipFill>
        <p:spPr bwMode="auto">
          <a:xfrm>
            <a:off x="6553200" y="3810000"/>
            <a:ext cx="2743200" cy="2743200"/>
          </a:xfrm>
          <a:prstGeom prst="rect">
            <a:avLst/>
          </a:prstGeom>
          <a:noFill/>
        </p:spPr>
      </p:pic>
      <p:sp>
        <p:nvSpPr>
          <p:cNvPr id="10" name="TextBox 9"/>
          <p:cNvSpPr txBox="1"/>
          <p:nvPr/>
        </p:nvSpPr>
        <p:spPr>
          <a:xfrm>
            <a:off x="7696200" y="5257800"/>
            <a:ext cx="1066800" cy="923330"/>
          </a:xfrm>
          <a:prstGeom prst="rect">
            <a:avLst/>
          </a:prstGeom>
          <a:noFill/>
        </p:spPr>
        <p:txBody>
          <a:bodyPr wrap="square" rtlCol="0">
            <a:spAutoFit/>
          </a:bodyPr>
          <a:lstStyle/>
          <a:p>
            <a:r>
              <a:rPr lang="en-US" b="1" dirty="0" smtClean="0">
                <a:solidFill>
                  <a:srgbClr val="FF0000"/>
                </a:solidFill>
              </a:rPr>
              <a:t>PHONE</a:t>
            </a:r>
          </a:p>
          <a:p>
            <a:r>
              <a:rPr lang="en-US" b="1" dirty="0" smtClean="0">
                <a:solidFill>
                  <a:srgbClr val="FF0000"/>
                </a:solidFill>
              </a:rPr>
              <a:t>INSIDE &amp; OFF</a:t>
            </a:r>
            <a:endParaRPr lang="en-US" b="1"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Classroom (GC)</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Assignments will be posted on Google Classroom by 4 p.m.</a:t>
            </a:r>
          </a:p>
          <a:p>
            <a:pPr>
              <a:buNone/>
            </a:pPr>
            <a:endParaRPr lang="en-US" dirty="0" smtClean="0"/>
          </a:p>
          <a:p>
            <a:r>
              <a:rPr lang="en-US" dirty="0" smtClean="0"/>
              <a:t>Whether we are doing remote learning or not, we will use GC for some assignments. </a:t>
            </a:r>
            <a:endParaRPr lang="en-US" b="1" i="1" u="sng" dirty="0" smtClean="0"/>
          </a:p>
          <a:p>
            <a:endParaRPr lang="en-US" dirty="0" smtClean="0"/>
          </a:p>
          <a:p>
            <a:r>
              <a:rPr lang="en-US" dirty="0" smtClean="0"/>
              <a:t>Assignments on GC are due in the same way that handwritten assignments are due; students must follow directions, complete the assignments, and turn them in on time in order to earn full credit.</a:t>
            </a:r>
          </a:p>
          <a:p>
            <a:pPr>
              <a:buNone/>
            </a:pPr>
            <a:r>
              <a:rPr lang="en-US" dirty="0" smtClean="0"/>
              <a:t/>
            </a:r>
            <a:br>
              <a:rPr lang="en-US" dirty="0" smtClean="0"/>
            </a:b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and Thank You</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Please make sure your child has a </a:t>
            </a:r>
            <a:r>
              <a:rPr lang="en-US" b="1" i="1" u="sng" dirty="0" smtClean="0"/>
              <a:t>non-metal</a:t>
            </a:r>
            <a:r>
              <a:rPr lang="en-US" dirty="0" smtClean="0"/>
              <a:t> water bottle that closes tightly-we are only using water fountains as bottle fillers.  </a:t>
            </a:r>
          </a:p>
          <a:p>
            <a:r>
              <a:rPr lang="en-US" dirty="0" smtClean="0"/>
              <a:t>Please make sure your child wears deodorant each day.  Thank you!</a:t>
            </a:r>
          </a:p>
          <a:p>
            <a:r>
              <a:rPr lang="en-US" dirty="0" smtClean="0"/>
              <a:t>Please make sure your child’s belongings are labeled-jackets, sweatshirts, pencils, etc.</a:t>
            </a:r>
          </a:p>
          <a:p>
            <a:r>
              <a:rPr lang="en-US" dirty="0" smtClean="0"/>
              <a:t>Please let your child be accountable for their own actions and the consequences of his/her actions.</a:t>
            </a:r>
          </a:p>
          <a:p>
            <a:r>
              <a:rPr lang="en-US" dirty="0" smtClean="0"/>
              <a:t>Please remind your child to ask for help when he/she needs it!</a:t>
            </a:r>
          </a:p>
          <a:p>
            <a:r>
              <a:rPr lang="en-US" dirty="0" smtClean="0"/>
              <a:t>Please be on time for school and for dismissal-remember that school hours are 8 a.m.-2:45 p.m.  We start school at 8 a.m. and students are to be ready to start their day at that time, not walking into the room at 8 a.m.  We must see you in order to release your child to you at the end of the day.  If you are not there, you need to report to the office to pick up your child.  </a:t>
            </a:r>
          </a:p>
          <a:p>
            <a:r>
              <a:rPr lang="en-US" dirty="0" smtClean="0"/>
              <a:t>THANK YOU for your support and for encouraging your child to be excited about 7th grade!</a:t>
            </a:r>
          </a:p>
          <a:p>
            <a:pPr>
              <a:buNone/>
            </a:pPr>
            <a:r>
              <a:rPr lang="en-US" dirty="0" smtClean="0"/>
              <a:t/>
            </a:r>
            <a:br>
              <a:rPr lang="en-US" dirty="0" smtClean="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Mrs. </a:t>
            </a:r>
            <a:r>
              <a:rPr lang="en-US" dirty="0" err="1" smtClean="0"/>
              <a:t>Timme</a:t>
            </a:r>
            <a:endParaRPr lang="en-US" dirty="0"/>
          </a:p>
        </p:txBody>
      </p:sp>
      <p:sp>
        <p:nvSpPr>
          <p:cNvPr id="3" name="Content Placeholder 2"/>
          <p:cNvSpPr>
            <a:spLocks noGrp="1"/>
          </p:cNvSpPr>
          <p:nvPr>
            <p:ph idx="1"/>
          </p:nvPr>
        </p:nvSpPr>
        <p:spPr/>
        <p:txBody>
          <a:bodyPr>
            <a:normAutofit/>
          </a:bodyPr>
          <a:lstStyle/>
          <a:p>
            <a:r>
              <a:rPr lang="en-US" sz="2000" dirty="0" smtClean="0"/>
              <a:t>Starting my career with Northwest Local School District, I soon made the decision to teach in the Diocese of Covington, where I taught language arts, literature, and religion for 23 years.</a:t>
            </a:r>
          </a:p>
          <a:p>
            <a:pPr>
              <a:buNone/>
            </a:pPr>
            <a:endParaRPr lang="en-US" sz="2000" dirty="0" smtClean="0"/>
          </a:p>
          <a:p>
            <a:r>
              <a:rPr lang="en-US" sz="2000" dirty="0" smtClean="0"/>
              <a:t>I earned a Bachelors in Arts and Science (Elementary Education) from the College of Mount Saint Joseph, a Masters (Multicultural Literature for the Middle Grades) from Xavier University, and an Endorsement for English and Communications from Northern Kentucky University.</a:t>
            </a:r>
          </a:p>
          <a:p>
            <a:endParaRPr lang="en-US" sz="2000" dirty="0" smtClean="0"/>
          </a:p>
          <a:p>
            <a:r>
              <a:rPr lang="en-US" sz="2000" dirty="0" smtClean="0"/>
              <a:t>I enjoy spending time with family. Playing a rousing game of pickle, participating in a competitive game night, and sitting around a camp fire sharing stories and laughter are family favorites. </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Email  </a:t>
            </a:r>
            <a:r>
              <a:rPr lang="en-US" dirty="0" smtClean="0">
                <a:hlinkClick r:id="rId2"/>
              </a:rPr>
              <a:t>b.timme@stgabeschool.org</a:t>
            </a:r>
            <a:endParaRPr lang="en-US" dirty="0" smtClean="0"/>
          </a:p>
          <a:p>
            <a:pPr>
              <a:buNone/>
            </a:pPr>
            <a:r>
              <a:rPr lang="en-US" sz="2400" dirty="0" smtClean="0"/>
              <a:t>You can also reach me through the school office.</a:t>
            </a:r>
          </a:p>
          <a:p>
            <a:pPr>
              <a:buNone/>
            </a:pPr>
            <a:r>
              <a:rPr lang="en-US" sz="2400" dirty="0" smtClean="0"/>
              <a:t>Call (513)771-5220 to leave a message with Mrs. </a:t>
            </a:r>
            <a:r>
              <a:rPr lang="en-US" sz="2400" dirty="0" err="1" smtClean="0"/>
              <a:t>Gutman</a:t>
            </a:r>
            <a:r>
              <a:rPr lang="en-US" sz="2400" dirty="0" smtClean="0"/>
              <a:t>.</a:t>
            </a:r>
          </a:p>
          <a:p>
            <a:pPr>
              <a:buNone/>
            </a:pPr>
            <a:endParaRPr lang="en-US" sz="2400" dirty="0" smtClean="0"/>
          </a:p>
          <a:p>
            <a:pPr>
              <a:buNone/>
            </a:pPr>
            <a:r>
              <a:rPr lang="en-US" sz="2400" dirty="0" smtClean="0"/>
              <a:t>When leaving a message, please include specific information so that I can be prepared with relevant materials in front of me when I contact you.</a:t>
            </a:r>
          </a:p>
          <a:p>
            <a:pPr>
              <a:buNone/>
            </a:pPr>
            <a:endParaRPr lang="en-US" sz="2400" dirty="0" smtClean="0"/>
          </a:p>
          <a:p>
            <a:pPr>
              <a:buNone/>
            </a:pPr>
            <a:r>
              <a:rPr lang="en-US" sz="2400" dirty="0" smtClean="0"/>
              <a:t>Please send information regarding absence, late arrival, or early pick up to Mrs. </a:t>
            </a:r>
            <a:r>
              <a:rPr lang="en-US" sz="2400" dirty="0" err="1" smtClean="0"/>
              <a:t>Gutman</a:t>
            </a:r>
            <a:r>
              <a:rPr lang="en-US" sz="2400" dirty="0" smtClean="0"/>
              <a:t>  a.gutman@stgabeschool.org </a:t>
            </a:r>
          </a:p>
          <a:p>
            <a:pPr>
              <a:buNone/>
            </a:pPr>
            <a:endParaRPr lang="en-US" sz="2400" dirty="0" smtClean="0"/>
          </a:p>
          <a:p>
            <a:pPr>
              <a:buNone/>
            </a:pPr>
            <a:r>
              <a:rPr lang="en-US" sz="2400" dirty="0" smtClean="0"/>
              <a:t>I will check my email before and after school, but I will not check my email in the evening or on weekends as this is family time.</a:t>
            </a: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 JULIAN" pitchFamily="2" charset="0"/>
              </a:rPr>
              <a:t>Expectations</a:t>
            </a:r>
            <a:endParaRPr lang="en-US" dirty="0">
              <a:latin typeface="AR JULIAN" pitchFamily="2" charset="0"/>
            </a:endParaRPr>
          </a:p>
        </p:txBody>
      </p:sp>
      <p:sp>
        <p:nvSpPr>
          <p:cNvPr id="3" name="Content Placeholder 2"/>
          <p:cNvSpPr>
            <a:spLocks noGrp="1"/>
          </p:cNvSpPr>
          <p:nvPr>
            <p:ph idx="1"/>
          </p:nvPr>
        </p:nvSpPr>
        <p:spPr/>
        <p:txBody>
          <a:bodyPr/>
          <a:lstStyle/>
          <a:p>
            <a:r>
              <a:rPr lang="en-US" dirty="0" smtClean="0"/>
              <a:t>Our focus is on LEARNING, so we expect students to help us create an environment that is going to help them and those around them have the greatest success in learning.</a:t>
            </a:r>
          </a:p>
          <a:p>
            <a:endParaRPr lang="en-US" dirty="0" smtClean="0"/>
          </a:p>
          <a:p>
            <a:r>
              <a:rPr lang="en-US" dirty="0" smtClean="0"/>
              <a:t>Students are expected to be kind, respectful, prepared, active participants in class, and persistent. If students are actively engaged in their learning, we will have an amazing year!</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Weekday To-Do List</a:t>
            </a:r>
            <a:endParaRPr lang="en-US" dirty="0"/>
          </a:p>
        </p:txBody>
      </p:sp>
      <p:sp>
        <p:nvSpPr>
          <p:cNvPr id="3" name="Content Placeholder 2"/>
          <p:cNvSpPr>
            <a:spLocks noGrp="1"/>
          </p:cNvSpPr>
          <p:nvPr>
            <p:ph idx="1"/>
          </p:nvPr>
        </p:nvSpPr>
        <p:spPr/>
        <p:txBody>
          <a:bodyPr/>
          <a:lstStyle/>
          <a:p>
            <a:r>
              <a:rPr lang="en-US" dirty="0" smtClean="0"/>
              <a:t>Review the assignment book with your child to check for assignment completion.</a:t>
            </a:r>
          </a:p>
          <a:p>
            <a:r>
              <a:rPr lang="en-US" dirty="0" smtClean="0"/>
              <a:t>Encourage your child to pack their backpack after all assignments are completed so that they are organized and ready for the next morning.</a:t>
            </a:r>
            <a:endParaRPr lang="en-US" dirty="0"/>
          </a:p>
        </p:txBody>
      </p:sp>
      <p:pic>
        <p:nvPicPr>
          <p:cNvPr id="3077" name="Picture 5" descr="C:\Users\Becky Timme\AppData\Local\Microsoft\Windows\INetCache\IE\N4DWP1XK\daily-planner-1[1].jpg"/>
          <p:cNvPicPr>
            <a:picLocks noChangeAspect="1" noChangeArrowheads="1"/>
          </p:cNvPicPr>
          <p:nvPr/>
        </p:nvPicPr>
        <p:blipFill>
          <a:blip r:embed="rId2" cstate="print"/>
          <a:srcRect/>
          <a:stretch>
            <a:fillRect/>
          </a:stretch>
        </p:blipFill>
        <p:spPr bwMode="auto">
          <a:xfrm>
            <a:off x="2743200" y="4419600"/>
            <a:ext cx="1884218" cy="2438400"/>
          </a:xfrm>
          <a:prstGeom prst="rect">
            <a:avLst/>
          </a:prstGeom>
          <a:noFill/>
        </p:spPr>
      </p:pic>
      <p:pic>
        <p:nvPicPr>
          <p:cNvPr id="3078" name="Picture 6" descr="C:\Users\Becky Timme\AppData\Local\Microsoft\Windows\INetCache\IE\NZEN43DN\1200px-Red_check.svg[1].png"/>
          <p:cNvPicPr>
            <a:picLocks noChangeAspect="1" noChangeArrowheads="1"/>
          </p:cNvPicPr>
          <p:nvPr/>
        </p:nvPicPr>
        <p:blipFill>
          <a:blip r:embed="rId3" cstate="print"/>
          <a:srcRect/>
          <a:stretch>
            <a:fillRect/>
          </a:stretch>
        </p:blipFill>
        <p:spPr bwMode="auto">
          <a:xfrm>
            <a:off x="3124200" y="4953000"/>
            <a:ext cx="1219200" cy="1219200"/>
          </a:xfrm>
          <a:prstGeom prst="rect">
            <a:avLst/>
          </a:prstGeom>
          <a:noFill/>
        </p:spPr>
      </p:pic>
      <p:pic>
        <p:nvPicPr>
          <p:cNvPr id="3079" name="Picture 7" descr="C:\Users\Becky Timme\AppData\Local\Microsoft\Windows\INetCache\IE\NZEN43DN\backpack_PNG6328[1].png"/>
          <p:cNvPicPr>
            <a:picLocks noChangeAspect="1" noChangeArrowheads="1"/>
          </p:cNvPicPr>
          <p:nvPr/>
        </p:nvPicPr>
        <p:blipFill>
          <a:blip r:embed="rId4" cstate="print"/>
          <a:srcRect/>
          <a:stretch>
            <a:fillRect/>
          </a:stretch>
        </p:blipFill>
        <p:spPr bwMode="auto">
          <a:xfrm>
            <a:off x="5342600" y="4495800"/>
            <a:ext cx="1706330" cy="2362200"/>
          </a:xfrm>
          <a:prstGeom prst="rect">
            <a:avLst/>
          </a:prstGeom>
          <a:noFill/>
        </p:spPr>
      </p:pic>
      <p:pic>
        <p:nvPicPr>
          <p:cNvPr id="3080" name="Picture 8" descr="C:\Users\Becky Timme\AppData\Local\Microsoft\Windows\INetCache\IE\NZEN43DN\1200px-Red_check.svg[1].png"/>
          <p:cNvPicPr>
            <a:picLocks noChangeAspect="1" noChangeArrowheads="1"/>
          </p:cNvPicPr>
          <p:nvPr/>
        </p:nvPicPr>
        <p:blipFill>
          <a:blip r:embed="rId5" cstate="print"/>
          <a:srcRect/>
          <a:stretch>
            <a:fillRect/>
          </a:stretch>
        </p:blipFill>
        <p:spPr bwMode="auto">
          <a:xfrm>
            <a:off x="5715000" y="5029200"/>
            <a:ext cx="1143000" cy="1143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Thursday To-Do List</a:t>
            </a:r>
            <a:endParaRPr lang="en-US" dirty="0"/>
          </a:p>
        </p:txBody>
      </p:sp>
      <p:sp>
        <p:nvSpPr>
          <p:cNvPr id="3" name="Content Placeholder 2"/>
          <p:cNvSpPr>
            <a:spLocks noGrp="1"/>
          </p:cNvSpPr>
          <p:nvPr>
            <p:ph idx="1"/>
          </p:nvPr>
        </p:nvSpPr>
        <p:spPr/>
        <p:txBody>
          <a:bodyPr/>
          <a:lstStyle/>
          <a:p>
            <a:r>
              <a:rPr lang="en-US" dirty="0" smtClean="0"/>
              <a:t>Check Progress Book and look at all office announcements.</a:t>
            </a:r>
          </a:p>
          <a:p>
            <a:r>
              <a:rPr lang="en-US" dirty="0" smtClean="0"/>
              <a:t>Check graded papers for the week.</a:t>
            </a:r>
          </a:p>
          <a:p>
            <a:r>
              <a:rPr lang="en-US" dirty="0" smtClean="0"/>
              <a:t>Check the demerit card (both sides) and sign the card. </a:t>
            </a:r>
          </a:p>
          <a:p>
            <a:r>
              <a:rPr lang="en-US" dirty="0" smtClean="0"/>
              <a:t>Give your child a high five</a:t>
            </a:r>
          </a:p>
          <a:p>
            <a:pPr>
              <a:buNone/>
            </a:pPr>
            <a:r>
              <a:rPr lang="en-US" dirty="0" smtClean="0"/>
              <a:t>     for no demerits during </a:t>
            </a:r>
          </a:p>
          <a:p>
            <a:pPr>
              <a:buNone/>
            </a:pPr>
            <a:r>
              <a:rPr lang="en-US" dirty="0" smtClean="0"/>
              <a:t>     the week.</a:t>
            </a:r>
          </a:p>
          <a:p>
            <a:pPr>
              <a:buNone/>
            </a:pPr>
            <a:endParaRPr lang="en-US" dirty="0"/>
          </a:p>
        </p:txBody>
      </p:sp>
      <p:pic>
        <p:nvPicPr>
          <p:cNvPr id="2053" name="Picture 5" descr="C:\Users\Becky Timme\AppData\Local\Microsoft\Windows\INetCache\IE\BJPCHAEW\1200px-Hi5.svg[1].png"/>
          <p:cNvPicPr>
            <a:picLocks noChangeAspect="1" noChangeArrowheads="1"/>
          </p:cNvPicPr>
          <p:nvPr/>
        </p:nvPicPr>
        <p:blipFill>
          <a:blip r:embed="rId2" cstate="print"/>
          <a:srcRect/>
          <a:stretch>
            <a:fillRect/>
          </a:stretch>
        </p:blipFill>
        <p:spPr bwMode="auto">
          <a:xfrm>
            <a:off x="5029200" y="3899916"/>
            <a:ext cx="2871926" cy="295808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Arts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Our focus is to help the students develop their skills in grammar and vocabulary in order to communicate effectively in writing.  </a:t>
            </a:r>
          </a:p>
          <a:p>
            <a:pPr>
              <a:buNone/>
            </a:pPr>
            <a:endParaRPr lang="en-US" dirty="0" smtClean="0"/>
          </a:p>
          <a:p>
            <a:r>
              <a:rPr lang="en-US" dirty="0" smtClean="0"/>
              <a:t>We will also be working on oral communication skills (book presentations, poetry, small group presentations, oratory, etc.).  </a:t>
            </a:r>
          </a:p>
          <a:p>
            <a:pPr>
              <a:buNone/>
            </a:pPr>
            <a:endParaRPr lang="en-US" dirty="0" smtClean="0"/>
          </a:p>
          <a:p>
            <a:r>
              <a:rPr lang="en-US" dirty="0" smtClean="0"/>
              <a:t>Finally, we will work on nonverbal communication skills.</a:t>
            </a:r>
          </a:p>
          <a:p>
            <a:pPr>
              <a:buNone/>
            </a:pPr>
            <a:endParaRPr lang="en-US" dirty="0" smtClean="0"/>
          </a:p>
          <a:p>
            <a:r>
              <a:rPr lang="en-US" dirty="0" smtClean="0"/>
              <a:t>Class time is a combination of grammar, writing, Daily Editing Review, Greek/Latin roots, and Vocabulary Workshop.</a:t>
            </a:r>
          </a:p>
          <a:p>
            <a:pPr>
              <a:buNone/>
            </a:pPr>
            <a:endParaRPr lang="en-US" dirty="0" smtClean="0"/>
          </a:p>
          <a:p>
            <a:r>
              <a:rPr lang="en-US" dirty="0" smtClean="0"/>
              <a:t>We will work on short and long writing pieces, building up to the final writing project. </a:t>
            </a:r>
          </a:p>
          <a:p>
            <a:pPr>
              <a:buNone/>
            </a:pPr>
            <a:endParaRPr lang="en-US" dirty="0" smtClean="0"/>
          </a:p>
          <a:p>
            <a:r>
              <a:rPr lang="en-US" dirty="0" smtClean="0"/>
              <a:t> Technology will be a part of class, but we will also continue to do  </a:t>
            </a:r>
          </a:p>
          <a:p>
            <a:pPr>
              <a:buNone/>
            </a:pPr>
            <a:r>
              <a:rPr lang="en-US" dirty="0" smtClean="0"/>
              <a:t>       handwritten work.</a:t>
            </a:r>
          </a:p>
          <a:p>
            <a:pPr>
              <a:buNone/>
            </a:pPr>
            <a:r>
              <a:rPr lang="en-US" dirty="0" smtClean="0"/>
              <a:t/>
            </a:r>
            <a:br>
              <a:rPr lang="en-US" dirty="0" smtClean="0"/>
            </a:br>
            <a:endParaRPr lang="en-US" dirty="0"/>
          </a:p>
        </p:txBody>
      </p:sp>
      <p:pic>
        <p:nvPicPr>
          <p:cNvPr id="7176" name="Picture 8" descr="C:\Users\Becky Timme\AppData\Local\Microsoft\Windows\INetCache\IE\KQK4KK8K\creative_writing1[1].jpg"/>
          <p:cNvPicPr>
            <a:picLocks noChangeAspect="1" noChangeArrowheads="1"/>
          </p:cNvPicPr>
          <p:nvPr/>
        </p:nvPicPr>
        <p:blipFill>
          <a:blip r:embed="rId2" cstate="print"/>
          <a:srcRect/>
          <a:stretch>
            <a:fillRect/>
          </a:stretch>
        </p:blipFill>
        <p:spPr bwMode="auto">
          <a:xfrm>
            <a:off x="7543800" y="5562600"/>
            <a:ext cx="933450" cy="88455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(Reading)</a:t>
            </a:r>
            <a:endParaRPr lang="en-US" dirty="0"/>
          </a:p>
        </p:txBody>
      </p:sp>
      <p:sp>
        <p:nvSpPr>
          <p:cNvPr id="3" name="Content Placeholder 2"/>
          <p:cNvSpPr>
            <a:spLocks noGrp="1"/>
          </p:cNvSpPr>
          <p:nvPr>
            <p:ph idx="1"/>
          </p:nvPr>
        </p:nvSpPr>
        <p:spPr>
          <a:xfrm>
            <a:off x="457200" y="1676400"/>
            <a:ext cx="8229600" cy="4876800"/>
          </a:xfrm>
        </p:spPr>
        <p:txBody>
          <a:bodyPr>
            <a:normAutofit/>
          </a:bodyPr>
          <a:lstStyle/>
          <a:p>
            <a:r>
              <a:rPr lang="en-US" sz="1800" dirty="0" smtClean="0"/>
              <a:t>Our focus is on deepening our understanding of literary elements, understanding the structure and purpose of different types of writing, expanding our understanding of context clues for unfamiliar words and ideas, and enjoying the experience of reading for pleasure.  We will also work on increasing the pace of reading while maintaining comprehension.</a:t>
            </a:r>
          </a:p>
          <a:p>
            <a:pPr>
              <a:buNone/>
            </a:pPr>
            <a:r>
              <a:rPr lang="en-US" sz="1800" dirty="0" smtClean="0"/>
              <a:t>  </a:t>
            </a:r>
          </a:p>
          <a:p>
            <a:r>
              <a:rPr lang="en-US" sz="1800" dirty="0" smtClean="0"/>
              <a:t>We will be reading fiction and nonfiction, and will often tie in our writing and religion units with our reading selections.</a:t>
            </a:r>
          </a:p>
          <a:p>
            <a:pPr>
              <a:buNone/>
            </a:pPr>
            <a:endParaRPr lang="en-US" sz="1800" dirty="0" smtClean="0"/>
          </a:p>
          <a:p>
            <a:r>
              <a:rPr lang="en-US" sz="1800" dirty="0" smtClean="0"/>
              <a:t>We will be participating in AR this year.</a:t>
            </a:r>
          </a:p>
          <a:p>
            <a:pPr>
              <a:buNone/>
            </a:pPr>
            <a:endParaRPr lang="en-US" sz="1800" dirty="0" smtClean="0"/>
          </a:p>
          <a:p>
            <a:r>
              <a:rPr lang="en-US" sz="1800" dirty="0" smtClean="0"/>
              <a:t>Some of our reading selections: short stories, classic authors (Poe, Whitman, Hughes, O. Henry, Dickens),folktales, novels (possible titles: </a:t>
            </a:r>
            <a:r>
              <a:rPr lang="en-US" sz="1800" i="1" dirty="0" smtClean="0"/>
              <a:t>Out of the Dust </a:t>
            </a:r>
            <a:r>
              <a:rPr lang="en-US" sz="1800" dirty="0" smtClean="0"/>
              <a:t>by Karen </a:t>
            </a:r>
            <a:r>
              <a:rPr lang="en-US" sz="1800" dirty="0" err="1" smtClean="0"/>
              <a:t>Hesse</a:t>
            </a:r>
            <a:r>
              <a:rPr lang="en-US" sz="1800" dirty="0" smtClean="0"/>
              <a:t>, </a:t>
            </a:r>
            <a:r>
              <a:rPr lang="en-US" sz="1800" i="1" dirty="0" smtClean="0"/>
              <a:t>Inside Out and Back Again </a:t>
            </a:r>
            <a:r>
              <a:rPr lang="en-US" sz="1800" dirty="0" smtClean="0"/>
              <a:t>by </a:t>
            </a:r>
            <a:r>
              <a:rPr lang="en-US" sz="1800" dirty="0" err="1" smtClean="0"/>
              <a:t>Thanhha</a:t>
            </a:r>
            <a:r>
              <a:rPr lang="en-US" sz="1800" dirty="0" smtClean="0"/>
              <a:t> Lai, </a:t>
            </a:r>
            <a:r>
              <a:rPr lang="en-US" sz="1800" i="1" dirty="0" smtClean="0"/>
              <a:t>Words on Fire </a:t>
            </a:r>
            <a:r>
              <a:rPr lang="en-US" sz="1800" dirty="0" smtClean="0"/>
              <a:t>by Jennifer A. Nielsen, </a:t>
            </a:r>
            <a:r>
              <a:rPr lang="en-US" sz="1800" i="1" dirty="0" smtClean="0"/>
              <a:t>The Hidden Girl </a:t>
            </a:r>
            <a:r>
              <a:rPr lang="en-US" sz="1800" dirty="0" smtClean="0"/>
              <a:t>by Lois Metzger and Lola Rein Kaufman, and </a:t>
            </a:r>
            <a:r>
              <a:rPr lang="en-US" sz="1800" i="1" dirty="0" smtClean="0"/>
              <a:t>Sophia’s War: A Tale of the Revolution </a:t>
            </a:r>
            <a:r>
              <a:rPr lang="en-US" sz="1800" dirty="0" smtClean="0"/>
              <a:t>by </a:t>
            </a:r>
            <a:r>
              <a:rPr lang="en-US" sz="1800" dirty="0" err="1" smtClean="0"/>
              <a:t>Avi</a:t>
            </a:r>
            <a:r>
              <a:rPr lang="en-US" sz="1800" dirty="0" smtClean="0"/>
              <a:t>.</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idx="1"/>
          </p:nvPr>
        </p:nvSpPr>
        <p:spPr/>
        <p:txBody>
          <a:bodyPr>
            <a:normAutofit lnSpcReduction="10000"/>
          </a:bodyPr>
          <a:lstStyle/>
          <a:p>
            <a:r>
              <a:rPr lang="en-US" sz="1800" dirty="0" smtClean="0"/>
              <a:t>Students will be empowered to live their faith in every</a:t>
            </a:r>
          </a:p>
          <a:p>
            <a:pPr>
              <a:buNone/>
            </a:pPr>
            <a:r>
              <a:rPr lang="en-US" sz="1800" dirty="0" smtClean="0"/>
              <a:t>       aspect of their daily lives.</a:t>
            </a:r>
          </a:p>
          <a:p>
            <a:r>
              <a:rPr lang="en-US" sz="2000" dirty="0" smtClean="0"/>
              <a:t>Through</a:t>
            </a:r>
            <a:r>
              <a:rPr lang="en-US" sz="1800" dirty="0" smtClean="0"/>
              <a:t> text, Scripture, utilizing a Common Place book, </a:t>
            </a:r>
          </a:p>
          <a:p>
            <a:pPr>
              <a:buNone/>
            </a:pPr>
            <a:r>
              <a:rPr lang="en-US" sz="1800" dirty="0" smtClean="0"/>
              <a:t>        participating in Mass, and being aware of the needs of </a:t>
            </a:r>
          </a:p>
          <a:p>
            <a:pPr>
              <a:buNone/>
            </a:pPr>
            <a:r>
              <a:rPr lang="en-US" sz="1800" dirty="0" smtClean="0"/>
              <a:t>        others, students will grow and become more active </a:t>
            </a:r>
          </a:p>
          <a:p>
            <a:pPr>
              <a:buNone/>
            </a:pPr>
            <a:r>
              <a:rPr lang="en-US" sz="1800" dirty="0" smtClean="0"/>
              <a:t>        participants in their faith.</a:t>
            </a:r>
          </a:p>
          <a:p>
            <a:r>
              <a:rPr lang="en-US" sz="1800" dirty="0" smtClean="0"/>
              <a:t>Students will become more familiar with prayer and their </a:t>
            </a:r>
          </a:p>
          <a:p>
            <a:pPr>
              <a:buNone/>
            </a:pPr>
            <a:r>
              <a:rPr lang="en-US" sz="1800" dirty="0" smtClean="0"/>
              <a:t>       communication with God, developing an awareness of their relationship with Him.</a:t>
            </a:r>
          </a:p>
          <a:p>
            <a:r>
              <a:rPr lang="en-US" sz="1800" dirty="0" smtClean="0"/>
              <a:t>Students will have the opportunity to observe the lives of saints, reflect			on their own path in life, and respond in positive ways.</a:t>
            </a:r>
          </a:p>
          <a:p>
            <a:endParaRPr lang="en-US" sz="1800" dirty="0" smtClean="0"/>
          </a:p>
          <a:p>
            <a:pPr marL="461772" indent="-342900">
              <a:buNone/>
            </a:pPr>
            <a:r>
              <a:rPr lang="en-US" sz="1800" dirty="0" smtClean="0"/>
              <a:t>			*Please encourage your child to read Scripture every day, possibly </a:t>
            </a:r>
          </a:p>
          <a:p>
            <a:pPr marL="461772" indent="-342900">
              <a:buNone/>
            </a:pPr>
            <a:r>
              <a:rPr lang="en-US" sz="1800" dirty="0" smtClean="0"/>
              <a:t>			with you, and discuss its meaning and how it relates to us today. 		Prior to going to Mass over the weekend, use USCCB.org to </a:t>
            </a:r>
          </a:p>
          <a:p>
            <a:pPr marL="461772" indent="-342900">
              <a:buNone/>
            </a:pPr>
            <a:r>
              <a:rPr lang="en-US" sz="1800" dirty="0" smtClean="0"/>
              <a:t>			pre-read the Scripture readings so that, as a family, you can better </a:t>
            </a:r>
          </a:p>
          <a:p>
            <a:pPr marL="461772" indent="-342900">
              <a:buNone/>
            </a:pPr>
            <a:r>
              <a:rPr lang="en-US" sz="1800" dirty="0" smtClean="0"/>
              <a:t>			understand the Scripture message.</a:t>
            </a:r>
          </a:p>
          <a:p>
            <a:pPr lvl="8"/>
            <a:endParaRPr lang="en-US" sz="400" dirty="0" smtClean="0"/>
          </a:p>
        </p:txBody>
      </p:sp>
      <p:pic>
        <p:nvPicPr>
          <p:cNvPr id="5124" name="Picture 4" descr="C:\Users\Becky Timme\AppData\Local\Microsoft\Windows\INetCache\IE\BJPCHAEW\Cross[1].jpg"/>
          <p:cNvPicPr>
            <a:picLocks noChangeAspect="1" noChangeArrowheads="1"/>
          </p:cNvPicPr>
          <p:nvPr/>
        </p:nvPicPr>
        <p:blipFill>
          <a:blip r:embed="rId2" cstate="print"/>
          <a:srcRect/>
          <a:stretch>
            <a:fillRect/>
          </a:stretch>
        </p:blipFill>
        <p:spPr bwMode="auto">
          <a:xfrm>
            <a:off x="6934200" y="1524000"/>
            <a:ext cx="2057400" cy="2057400"/>
          </a:xfrm>
          <a:prstGeom prst="rect">
            <a:avLst/>
          </a:prstGeom>
          <a:noFill/>
        </p:spPr>
      </p:pic>
      <p:pic>
        <p:nvPicPr>
          <p:cNvPr id="5125" name="Picture 5" descr="C:\Users\Becky Timme\AppData\Local\Microsoft\Windows\INetCache\IE\KQK4KK8K\bible-cruxifix-holy-941342[1].jpg"/>
          <p:cNvPicPr>
            <a:picLocks noChangeAspect="1" noChangeArrowheads="1"/>
          </p:cNvPicPr>
          <p:nvPr/>
        </p:nvPicPr>
        <p:blipFill>
          <a:blip r:embed="rId3" cstate="print"/>
          <a:srcRect/>
          <a:stretch>
            <a:fillRect/>
          </a:stretch>
        </p:blipFill>
        <p:spPr bwMode="auto">
          <a:xfrm>
            <a:off x="457200" y="4495800"/>
            <a:ext cx="1676400" cy="14478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TotalTime>
  <Words>649</Words>
  <Application>Microsoft Office PowerPoint</Application>
  <PresentationFormat>On-screen Show (4:3)</PresentationFormat>
  <Paragraphs>132</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Module</vt:lpstr>
      <vt:lpstr>Slide 1</vt:lpstr>
      <vt:lpstr>Meet Mrs. Timme</vt:lpstr>
      <vt:lpstr>Contact Information</vt:lpstr>
      <vt:lpstr>Expectations</vt:lpstr>
      <vt:lpstr>Weekday To-Do List</vt:lpstr>
      <vt:lpstr>Thursday To-Do List</vt:lpstr>
      <vt:lpstr>Language Arts</vt:lpstr>
      <vt:lpstr>Literature (Reading)</vt:lpstr>
      <vt:lpstr>Religion</vt:lpstr>
      <vt:lpstr>Grading</vt:lpstr>
      <vt:lpstr>Technology Notes</vt:lpstr>
      <vt:lpstr>Google Classroom (GC)</vt:lpstr>
      <vt:lpstr>Please and Thank You</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Becky Timme</dc:creator>
  <cp:lastModifiedBy>Becky Timme</cp:lastModifiedBy>
  <cp:revision>25</cp:revision>
  <dcterms:created xsi:type="dcterms:W3CDTF">2021-08-19T10:58:39Z</dcterms:created>
  <dcterms:modified xsi:type="dcterms:W3CDTF">2022-08-17T23:08:06Z</dcterms:modified>
</cp:coreProperties>
</file>