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6"/>
  </p:handoutMasterIdLst>
  <p:sldIdLst>
    <p:sldId id="256" r:id="rId2"/>
    <p:sldId id="257" r:id="rId3"/>
    <p:sldId id="260" r:id="rId4"/>
    <p:sldId id="262" r:id="rId5"/>
    <p:sldId id="292" r:id="rId6"/>
    <p:sldId id="29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61" r:id="rId21"/>
    <p:sldId id="277" r:id="rId22"/>
    <p:sldId id="278" r:id="rId23"/>
    <p:sldId id="279" r:id="rId24"/>
    <p:sldId id="286" r:id="rId25"/>
    <p:sldId id="259" r:id="rId26"/>
    <p:sldId id="280" r:id="rId27"/>
    <p:sldId id="290" r:id="rId28"/>
    <p:sldId id="282" r:id="rId29"/>
    <p:sldId id="284" r:id="rId30"/>
    <p:sldId id="289" r:id="rId31"/>
    <p:sldId id="287" r:id="rId32"/>
    <p:sldId id="288" r:id="rId33"/>
    <p:sldId id="285" r:id="rId34"/>
    <p:sldId id="283"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906"/>
    <a:srgbClr val="F2B800"/>
    <a:srgbClr val="FFC000"/>
    <a:srgbClr val="F6B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2" autoAdjust="0"/>
  </p:normalViewPr>
  <p:slideViewPr>
    <p:cSldViewPr>
      <p:cViewPr varScale="1">
        <p:scale>
          <a:sx n="89" d="100"/>
          <a:sy n="89" d="100"/>
        </p:scale>
        <p:origin x="6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E3E8A27-D630-49ED-A399-B3548CF1656E}" type="datetimeFigureOut">
              <a:rPr lang="en-US" smtClean="0"/>
              <a:t>8/12/2022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EC32FE5-77FC-4615-815E-C93459F39B9F}" type="slidenum">
              <a:rPr lang="en-US" smtClean="0"/>
              <a:t>‹#›</a:t>
            </a:fld>
            <a:endParaRPr lang="en-US"/>
          </a:p>
        </p:txBody>
      </p:sp>
    </p:spTree>
    <p:extLst>
      <p:ext uri="{BB962C8B-B14F-4D97-AF65-F5344CB8AC3E}">
        <p14:creationId xmlns:p14="http://schemas.microsoft.com/office/powerpoint/2010/main" val="33801866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FF12B65-497C-4B35-BD7B-042A11E8C17A}" type="datetimeFigureOut">
              <a:rPr lang="en-US" smtClean="0"/>
              <a:t>8/12/2022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9DD34CE-42E0-4BC1-865C-7C096AF78DD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F12B65-497C-4B35-BD7B-042A11E8C17A}"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D34CE-42E0-4BC1-865C-7C096AF78D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F12B65-497C-4B35-BD7B-042A11E8C17A}"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D34CE-42E0-4BC1-865C-7C096AF78D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F12B65-497C-4B35-BD7B-042A11E8C17A}"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D34CE-42E0-4BC1-865C-7C096AF78D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F12B65-497C-4B35-BD7B-042A11E8C17A}"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9DD34CE-42E0-4BC1-865C-7C096AF78DD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F12B65-497C-4B35-BD7B-042A11E8C17A}"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D34CE-42E0-4BC1-865C-7C096AF78D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F12B65-497C-4B35-BD7B-042A11E8C17A}"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D34CE-42E0-4BC1-865C-7C096AF78D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F12B65-497C-4B35-BD7B-042A11E8C17A}"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D34CE-42E0-4BC1-865C-7C096AF78D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2B65-497C-4B35-BD7B-042A11E8C17A}"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D34CE-42E0-4BC1-865C-7C096AF78D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F12B65-497C-4B35-BD7B-042A11E8C17A}"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D34CE-42E0-4BC1-865C-7C096AF78DD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F12B65-497C-4B35-BD7B-042A11E8C17A}"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D34CE-42E0-4BC1-865C-7C096AF78DD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FF12B65-497C-4B35-BD7B-042A11E8C17A}" type="datetimeFigureOut">
              <a:rPr lang="en-US" smtClean="0"/>
              <a:t>8/12/2022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9DD34CE-42E0-4BC1-865C-7C096AF78D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rogressinmathematics.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url?sa=i&amp;rct=j&amp;q=university+of+cincinnati+emblem&amp;source=images&amp;cd=&amp;cad=rja&amp;docid=vhuuJpzR-at0RM&amp;tbnid=yAUvtMQ-R2hl5M:&amp;ved=0CAUQjRw&amp;url=http://education-programs.findthebest.com/l/200/University-of-Cincinnati&amp;ei=8HH4UeWaMYWs4AOx9YDoCQ&amp;bvm=bv.49967636,d.aWc&amp;psig=AFQjCNEGU5BW8Zyj5VWZLnLolxFQ7g9t1Q&amp;ust=1375322969058746"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b.bosse@stgabeschool.org" TargetMode="External"/><Relationship Id="rId2" Type="http://schemas.openxmlformats.org/officeDocument/2006/relationships/hyperlink" Target="mailto:a.gutman@stgabeschool.org"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85800"/>
            <a:ext cx="8229600" cy="1295400"/>
          </a:xfrm>
        </p:spPr>
        <p:txBody>
          <a:bodyPr>
            <a:normAutofit fontScale="90000"/>
          </a:bodyPr>
          <a:lstStyle/>
          <a:p>
            <a:r>
              <a:rPr lang="en-US" dirty="0" smtClean="0">
                <a:effectLst>
                  <a:outerShdw blurRad="38100" dist="38100" dir="2700000" algn="tl">
                    <a:srgbClr val="000000">
                      <a:alpha val="43137"/>
                    </a:srgbClr>
                  </a:outerShdw>
                </a:effectLst>
                <a:latin typeface="Comic Sans MS" panose="030F0702030302020204" pitchFamily="66" charset="0"/>
              </a:rPr>
              <a:t>Welcome to 4</a:t>
            </a:r>
            <a:r>
              <a:rPr lang="en-US" baseline="30000" dirty="0" smtClean="0">
                <a:effectLst>
                  <a:outerShdw blurRad="38100" dist="38100" dir="2700000" algn="tl">
                    <a:srgbClr val="000000">
                      <a:alpha val="43137"/>
                    </a:srgbClr>
                  </a:outerShdw>
                </a:effectLst>
                <a:latin typeface="Comic Sans MS" panose="030F0702030302020204" pitchFamily="66" charset="0"/>
              </a:rPr>
              <a:t>th</a:t>
            </a:r>
            <a:r>
              <a:rPr lang="en-US" dirty="0" smtClean="0">
                <a:effectLst>
                  <a:outerShdw blurRad="38100" dist="38100" dir="2700000" algn="tl">
                    <a:srgbClr val="000000">
                      <a:alpha val="43137"/>
                    </a:srgbClr>
                  </a:outerShdw>
                </a:effectLst>
                <a:latin typeface="Comic Sans MS" panose="030F0702030302020204" pitchFamily="66" charset="0"/>
              </a:rPr>
              <a:t> Grade</a:t>
            </a:r>
            <a:br>
              <a:rPr lang="en-US" dirty="0" smtClean="0">
                <a:effectLst>
                  <a:outerShdw blurRad="38100" dist="38100" dir="2700000" algn="tl">
                    <a:srgbClr val="000000">
                      <a:alpha val="43137"/>
                    </a:srgbClr>
                  </a:outerShdw>
                </a:effectLst>
                <a:latin typeface="Comic Sans MS" panose="030F0702030302020204" pitchFamily="66" charset="0"/>
              </a:rPr>
            </a:br>
            <a:r>
              <a:rPr lang="en-US" dirty="0" smtClean="0">
                <a:effectLst>
                  <a:outerShdw blurRad="38100" dist="38100" dir="2700000" algn="tl">
                    <a:srgbClr val="000000">
                      <a:alpha val="43137"/>
                    </a:srgbClr>
                  </a:outerShdw>
                </a:effectLst>
                <a:latin typeface="Comic Sans MS" panose="030F0702030302020204" pitchFamily="66" charset="0"/>
              </a:rPr>
              <a:t>Curriculum Night</a:t>
            </a:r>
            <a:endParaRPr lang="en-US" dirty="0">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1219200" y="2971800"/>
            <a:ext cx="6781800" cy="1828800"/>
          </a:xfrm>
        </p:spPr>
        <p:txBody>
          <a:bodyPr>
            <a:normAutofit/>
          </a:bodyPr>
          <a:lstStyle/>
          <a:p>
            <a:r>
              <a:rPr lang="en-US" sz="4300" b="1" dirty="0" smtClean="0">
                <a:solidFill>
                  <a:srgbClr val="FF0000"/>
                </a:solidFill>
                <a:latin typeface="Comic Sans MS" panose="030F0702030302020204" pitchFamily="66" charset="0"/>
              </a:rPr>
              <a:t>Mrs. Toni Hellmann </a:t>
            </a:r>
          </a:p>
        </p:txBody>
      </p:sp>
      <p:pic>
        <p:nvPicPr>
          <p:cNvPr id="4" name="Picture 2" descr="C:\Users\bcharles\AppData\Local\Microsoft\Windows\INetCache\IE\5YVU6DHZ\schoo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448" y="5257800"/>
            <a:ext cx="2428992" cy="149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33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1424" y="304800"/>
            <a:ext cx="5791200" cy="914400"/>
          </a:xfrm>
        </p:spPr>
        <p:txBody>
          <a:bodyPr/>
          <a:lstStyle/>
          <a:p>
            <a:r>
              <a:rPr lang="en-US" u="sng" dirty="0" smtClean="0">
                <a:solidFill>
                  <a:srgbClr val="0070C0"/>
                </a:solidFill>
                <a:latin typeface="Comic Sans MS" panose="030F0702030302020204" pitchFamily="66" charset="0"/>
              </a:rPr>
              <a:t>OUR </a:t>
            </a:r>
            <a:r>
              <a:rPr lang="en-US" u="sng" dirty="0">
                <a:solidFill>
                  <a:srgbClr val="0070C0"/>
                </a:solidFill>
                <a:latin typeface="Comic Sans MS" panose="030F0702030302020204" pitchFamily="66" charset="0"/>
              </a:rPr>
              <a:t>NOVELS</a:t>
            </a:r>
            <a:endParaRPr lang="en-US" dirty="0">
              <a:solidFill>
                <a:srgbClr val="0070C0"/>
              </a:solidFill>
              <a:latin typeface="Comic Sans MS" panose="030F0702030302020204" pitchFamily="66" charset="0"/>
            </a:endParaRPr>
          </a:p>
        </p:txBody>
      </p:sp>
      <p:sp>
        <p:nvSpPr>
          <p:cNvPr id="3" name="Subtitle 2"/>
          <p:cNvSpPr>
            <a:spLocks noGrp="1"/>
          </p:cNvSpPr>
          <p:nvPr>
            <p:ph type="subTitle" idx="1"/>
          </p:nvPr>
        </p:nvSpPr>
        <p:spPr>
          <a:xfrm>
            <a:off x="533400" y="1903095"/>
            <a:ext cx="8305800" cy="4572000"/>
          </a:xfrm>
        </p:spPr>
        <p:txBody>
          <a:bodyPr>
            <a:normAutofit/>
          </a:bodyPr>
          <a:lstStyle/>
          <a:p>
            <a:pPr algn="r"/>
            <a:r>
              <a:rPr lang="en-US" sz="2700" b="1" u="sng" dirty="0">
                <a:latin typeface="Comic Sans MS" panose="030F0702030302020204" pitchFamily="66" charset="0"/>
              </a:rPr>
              <a:t>Tales of a Fourth Grade Nothing</a:t>
            </a:r>
          </a:p>
          <a:p>
            <a:pPr algn="r"/>
            <a:r>
              <a:rPr lang="en-US" sz="2700" b="1" u="sng" dirty="0">
                <a:latin typeface="Comic Sans MS" panose="030F0702030302020204" pitchFamily="66" charset="0"/>
              </a:rPr>
              <a:t>Sarah Plain and Tall</a:t>
            </a:r>
          </a:p>
          <a:p>
            <a:pPr algn="r"/>
            <a:r>
              <a:rPr lang="en-US" sz="2700" b="1" u="sng" dirty="0">
                <a:latin typeface="Comic Sans MS" panose="030F0702030302020204" pitchFamily="66" charset="0"/>
              </a:rPr>
              <a:t>43 Old Cemetery Road, Dying to Meet You</a:t>
            </a:r>
          </a:p>
          <a:p>
            <a:pPr algn="r"/>
            <a:r>
              <a:rPr lang="en-US" sz="2700" b="1" u="sng" dirty="0">
                <a:latin typeface="Comic Sans MS" panose="030F0702030302020204" pitchFamily="66" charset="0"/>
              </a:rPr>
              <a:t>The Best Christmas Pageant Ever</a:t>
            </a:r>
          </a:p>
          <a:p>
            <a:pPr algn="r"/>
            <a:r>
              <a:rPr lang="en-US" sz="2700" b="1" u="sng" dirty="0">
                <a:latin typeface="Comic Sans MS" panose="030F0702030302020204" pitchFamily="66" charset="0"/>
              </a:rPr>
              <a:t>The Family Under the Bridge</a:t>
            </a:r>
          </a:p>
          <a:p>
            <a:pPr algn="r"/>
            <a:r>
              <a:rPr lang="en-US" sz="2700" b="1" u="sng" dirty="0" err="1">
                <a:latin typeface="Comic Sans MS" panose="030F0702030302020204" pitchFamily="66" charset="0"/>
              </a:rPr>
              <a:t>Littsie</a:t>
            </a:r>
            <a:r>
              <a:rPr lang="en-US" sz="2700" b="1" u="sng" dirty="0">
                <a:latin typeface="Comic Sans MS" panose="030F0702030302020204" pitchFamily="66" charset="0"/>
              </a:rPr>
              <a:t> of </a:t>
            </a:r>
            <a:r>
              <a:rPr lang="en-US" sz="2700" b="1" u="sng" dirty="0" smtClean="0">
                <a:latin typeface="Comic Sans MS" panose="030F0702030302020204" pitchFamily="66" charset="0"/>
              </a:rPr>
              <a:t>Cincinnati</a:t>
            </a:r>
          </a:p>
          <a:p>
            <a:pPr algn="r"/>
            <a:r>
              <a:rPr lang="en-US" sz="2700" b="1" u="sng" dirty="0" err="1" smtClean="0">
                <a:latin typeface="Comic Sans MS" panose="030F0702030302020204" pitchFamily="66" charset="0"/>
              </a:rPr>
              <a:t>Littsie</a:t>
            </a:r>
            <a:r>
              <a:rPr lang="en-US" sz="2700" b="1" u="sng" dirty="0" smtClean="0">
                <a:latin typeface="Comic Sans MS" panose="030F0702030302020204" pitchFamily="66" charset="0"/>
              </a:rPr>
              <a:t> </a:t>
            </a:r>
            <a:r>
              <a:rPr lang="en-US" sz="2700" b="1" u="sng" dirty="0">
                <a:latin typeface="Comic Sans MS" panose="030F0702030302020204" pitchFamily="66" charset="0"/>
              </a:rPr>
              <a:t>and the </a:t>
            </a:r>
            <a:r>
              <a:rPr lang="en-US" sz="2700" b="1" u="sng" dirty="0" err="1">
                <a:latin typeface="Comic Sans MS" panose="030F0702030302020204" pitchFamily="66" charset="0"/>
              </a:rPr>
              <a:t>Undergound</a:t>
            </a:r>
            <a:r>
              <a:rPr lang="en-US" sz="2700" b="1" u="sng" dirty="0">
                <a:latin typeface="Comic Sans MS" panose="030F0702030302020204" pitchFamily="66" charset="0"/>
              </a:rPr>
              <a:t> Railroad</a:t>
            </a:r>
          </a:p>
          <a:p>
            <a:pPr algn="r"/>
            <a:r>
              <a:rPr lang="en-US" sz="2700" b="1" u="sng" dirty="0" smtClean="0">
                <a:latin typeface="Comic Sans MS" panose="030F0702030302020204" pitchFamily="66" charset="0"/>
              </a:rPr>
              <a:t>Shiloh</a:t>
            </a:r>
            <a:endParaRPr lang="en-US" sz="2700" b="1" u="sng" dirty="0">
              <a:latin typeface="Comic Sans MS" panose="030F0702030302020204" pitchFamily="66" charset="0"/>
            </a:endParaRPr>
          </a:p>
          <a:p>
            <a:pPr algn="r"/>
            <a:r>
              <a:rPr lang="en-US" sz="2700" b="1" u="sng" dirty="0" err="1">
                <a:latin typeface="Comic Sans MS" panose="030F0702030302020204" pitchFamily="66" charset="0"/>
              </a:rPr>
              <a:t>Sadako</a:t>
            </a:r>
            <a:r>
              <a:rPr lang="en-US" sz="2700" b="1" u="sng" dirty="0">
                <a:latin typeface="Comic Sans MS" panose="030F0702030302020204" pitchFamily="66" charset="0"/>
              </a:rPr>
              <a:t> and the Thousand Paper Cranes</a:t>
            </a:r>
          </a:p>
          <a:p>
            <a:pPr algn="r"/>
            <a:endParaRPr lang="en-US" dirty="0"/>
          </a:p>
        </p:txBody>
      </p:sp>
      <p:pic>
        <p:nvPicPr>
          <p:cNvPr id="4" name="Picture 2" descr="C:\Users\bcharles\AppData\Local\Microsoft\Windows\INetCache\IE\3TPC93GA\rk8_boy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2438400" cy="229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9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0"/>
            <a:ext cx="8229600" cy="914400"/>
          </a:xfrm>
        </p:spPr>
        <p:txBody>
          <a:bodyPr/>
          <a:lstStyle/>
          <a:p>
            <a:r>
              <a:rPr lang="en-US" u="sng" dirty="0">
                <a:solidFill>
                  <a:srgbClr val="0070C0"/>
                </a:solidFill>
                <a:effectLst>
                  <a:outerShdw blurRad="38100" dist="38100" dir="2700000" algn="tl">
                    <a:srgbClr val="000000">
                      <a:alpha val="43137"/>
                    </a:srgbClr>
                  </a:outerShdw>
                </a:effectLst>
                <a:latin typeface="Comic Sans MS" panose="030F0702030302020204" pitchFamily="66" charset="0"/>
              </a:rPr>
              <a:t>Math</a:t>
            </a:r>
            <a:r>
              <a:rPr lang="en-US" u="sng" dirty="0">
                <a:solidFill>
                  <a:srgbClr val="0070C0"/>
                </a:solidFill>
                <a:effectLst>
                  <a:outerShdw blurRad="38100" dist="38100" dir="2700000" algn="tl">
                    <a:srgbClr val="000000">
                      <a:alpha val="43137"/>
                    </a:srgbClr>
                  </a:outerShdw>
                </a:effectLst>
              </a:rPr>
              <a:t> Curriculum</a:t>
            </a:r>
          </a:p>
        </p:txBody>
      </p:sp>
      <p:sp>
        <p:nvSpPr>
          <p:cNvPr id="3" name="Subtitle 2"/>
          <p:cNvSpPr>
            <a:spLocks noGrp="1"/>
          </p:cNvSpPr>
          <p:nvPr>
            <p:ph type="subTitle" idx="1"/>
          </p:nvPr>
        </p:nvSpPr>
        <p:spPr>
          <a:xfrm>
            <a:off x="381000" y="1066800"/>
            <a:ext cx="8458200" cy="4572000"/>
          </a:xfrm>
        </p:spPr>
        <p:txBody>
          <a:bodyPr>
            <a:normAutofit/>
          </a:bodyPr>
          <a:lstStyle/>
          <a:p>
            <a:pPr marL="457200" indent="-457200" algn="l" fontAlgn="auto">
              <a:spcAft>
                <a:spcPts val="0"/>
              </a:spcAft>
              <a:buFont typeface="Arial" panose="020B0604020202020204" pitchFamily="34" charset="0"/>
              <a:buChar char="•"/>
              <a:defRPr/>
            </a:pPr>
            <a:r>
              <a:rPr lang="en-US" dirty="0">
                <a:latin typeface="Comic Sans MS" panose="030F0702030302020204" pitchFamily="66" charset="0"/>
              </a:rPr>
              <a:t>We will be using the textbook </a:t>
            </a:r>
            <a:r>
              <a:rPr lang="en-US" u="sng" dirty="0">
                <a:latin typeface="Comic Sans MS" panose="030F0702030302020204" pitchFamily="66" charset="0"/>
              </a:rPr>
              <a:t>Progress in Mathematics</a:t>
            </a:r>
            <a:r>
              <a:rPr lang="en-US" dirty="0">
                <a:latin typeface="Comic Sans MS" panose="030F0702030302020204" pitchFamily="66" charset="0"/>
              </a:rPr>
              <a:t>.</a:t>
            </a:r>
          </a:p>
          <a:p>
            <a:pPr marL="640080" lvl="1" indent="-274320" algn="l" fontAlgn="auto">
              <a:spcAft>
                <a:spcPts val="0"/>
              </a:spcAft>
              <a:defRPr/>
            </a:pPr>
            <a:r>
              <a:rPr lang="en-US" b="1" dirty="0">
                <a:solidFill>
                  <a:srgbClr val="FF0000"/>
                </a:solidFill>
                <a:latin typeface="Comic Sans MS" panose="030F0702030302020204" pitchFamily="66" charset="0"/>
                <a:hlinkClick r:id="rId2"/>
              </a:rPr>
              <a:t>http://www.progressinmathematics.com</a:t>
            </a:r>
            <a:endParaRPr lang="en-US" b="1" dirty="0">
              <a:solidFill>
                <a:srgbClr val="FF0000"/>
              </a:solidFill>
              <a:latin typeface="Comic Sans MS" panose="030F0702030302020204" pitchFamily="66" charset="0"/>
            </a:endParaRPr>
          </a:p>
          <a:p>
            <a:pPr marL="708660" lvl="1" indent="-342900" algn="l" fontAlgn="auto">
              <a:spcAft>
                <a:spcPts val="0"/>
              </a:spcAft>
              <a:buFont typeface="Arial" panose="020B0604020202020204" pitchFamily="34" charset="0"/>
              <a:buChar char="•"/>
              <a:defRPr/>
            </a:pPr>
            <a:r>
              <a:rPr lang="en-US" dirty="0">
                <a:latin typeface="Comic Sans MS" panose="030F0702030302020204" pitchFamily="66" charset="0"/>
              </a:rPr>
              <a:t>Money and algebra are incorporated throughout the textbook. </a:t>
            </a:r>
          </a:p>
          <a:p>
            <a:pPr marL="457200" indent="-457200" algn="l" fontAlgn="auto">
              <a:spcAft>
                <a:spcPts val="0"/>
              </a:spcAft>
              <a:buFont typeface="Arial" panose="020B0604020202020204" pitchFamily="34" charset="0"/>
              <a:buChar char="•"/>
              <a:defRPr/>
            </a:pPr>
            <a:r>
              <a:rPr lang="en-US" b="1" dirty="0">
                <a:solidFill>
                  <a:schemeClr val="accent1">
                    <a:lumMod val="75000"/>
                  </a:schemeClr>
                </a:solidFill>
                <a:latin typeface="Comic Sans MS" panose="030F0702030302020204" pitchFamily="66" charset="0"/>
              </a:rPr>
              <a:t>Daily Math Morning Work Packet</a:t>
            </a:r>
          </a:p>
          <a:p>
            <a:pPr marL="640080" lvl="1" indent="-274320" algn="l" fontAlgn="auto">
              <a:spcAft>
                <a:spcPts val="0"/>
              </a:spcAft>
              <a:defRPr/>
            </a:pPr>
            <a:r>
              <a:rPr lang="en-US" dirty="0" smtClean="0">
                <a:latin typeface="Comic Sans MS" panose="030F0702030302020204" pitchFamily="66" charset="0"/>
              </a:rPr>
              <a:t>As a </a:t>
            </a:r>
            <a:r>
              <a:rPr lang="en-US" dirty="0">
                <a:latin typeface="Comic Sans MS" panose="030F0702030302020204" pitchFamily="66" charset="0"/>
              </a:rPr>
              <a:t>review of third grade concepts to warm up </a:t>
            </a:r>
            <a:r>
              <a:rPr lang="en-US" dirty="0" smtClean="0">
                <a:latin typeface="Comic Sans MS" panose="030F0702030302020204" pitchFamily="66" charset="0"/>
              </a:rPr>
              <a:t>their brains, students </a:t>
            </a:r>
            <a:r>
              <a:rPr lang="en-US" dirty="0">
                <a:latin typeface="Comic Sans MS" panose="030F0702030302020204" pitchFamily="66" charset="0"/>
              </a:rPr>
              <a:t>will be given the packet on Monday </a:t>
            </a:r>
            <a:r>
              <a:rPr lang="en-US" dirty="0" smtClean="0">
                <a:latin typeface="Comic Sans MS" panose="030F0702030302020204" pitchFamily="66" charset="0"/>
              </a:rPr>
              <a:t>morning and </a:t>
            </a:r>
            <a:r>
              <a:rPr lang="en-US" dirty="0">
                <a:latin typeface="Comic Sans MS" panose="030F0702030302020204" pitchFamily="66" charset="0"/>
              </a:rPr>
              <a:t>will have all week to </a:t>
            </a:r>
            <a:r>
              <a:rPr lang="en-US" dirty="0" smtClean="0">
                <a:latin typeface="Comic Sans MS" panose="030F0702030302020204" pitchFamily="66" charset="0"/>
              </a:rPr>
              <a:t>work </a:t>
            </a:r>
            <a:r>
              <a:rPr lang="en-US" dirty="0">
                <a:latin typeface="Comic Sans MS" panose="030F0702030302020204" pitchFamily="66" charset="0"/>
              </a:rPr>
              <a:t>on it.  </a:t>
            </a:r>
            <a:endParaRPr lang="en-US" dirty="0" smtClean="0">
              <a:latin typeface="Comic Sans MS" panose="030F0702030302020204" pitchFamily="66" charset="0"/>
            </a:endParaRPr>
          </a:p>
          <a:p>
            <a:pPr marL="640080" lvl="1" indent="-274320" algn="l" fontAlgn="auto">
              <a:spcAft>
                <a:spcPts val="0"/>
              </a:spcAft>
              <a:defRPr/>
            </a:pPr>
            <a:r>
              <a:rPr lang="en-US" dirty="0" smtClean="0">
                <a:latin typeface="Comic Sans MS" panose="030F0702030302020204" pitchFamily="66" charset="0"/>
              </a:rPr>
              <a:t>The </a:t>
            </a:r>
            <a:r>
              <a:rPr lang="en-US" dirty="0">
                <a:latin typeface="Comic Sans MS" panose="030F0702030302020204" pitchFamily="66" charset="0"/>
              </a:rPr>
              <a:t>packet is </a:t>
            </a:r>
            <a:r>
              <a:rPr lang="en-US" dirty="0" smtClean="0">
                <a:latin typeface="Comic Sans MS" panose="030F0702030302020204" pitchFamily="66" charset="0"/>
              </a:rPr>
              <a:t>due Friday </a:t>
            </a:r>
            <a:r>
              <a:rPr lang="en-US" dirty="0">
                <a:latin typeface="Comic Sans MS" panose="030F0702030302020204" pitchFamily="66" charset="0"/>
              </a:rPr>
              <a:t>morning.</a:t>
            </a:r>
          </a:p>
          <a:p>
            <a:endParaRPr lang="en-US" dirty="0"/>
          </a:p>
        </p:txBody>
      </p:sp>
      <p:pic>
        <p:nvPicPr>
          <p:cNvPr id="1026" name="Picture 2" descr="Image result for math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5334000"/>
            <a:ext cx="2041563" cy="143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2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838200"/>
          </a:xfrm>
        </p:spPr>
        <p:txBody>
          <a:bodyPr/>
          <a:lstStyle/>
          <a:p>
            <a:r>
              <a:rPr lang="en-US" u="sng" dirty="0">
                <a:solidFill>
                  <a:srgbClr val="0070C0"/>
                </a:solidFill>
                <a:effectLst>
                  <a:outerShdw blurRad="38100" dist="38100" dir="2700000" algn="tl">
                    <a:srgbClr val="000000">
                      <a:alpha val="43137"/>
                    </a:srgbClr>
                  </a:outerShdw>
                </a:effectLst>
                <a:latin typeface="Comic Sans MS" panose="030F0702030302020204" pitchFamily="66" charset="0"/>
              </a:rPr>
              <a:t>Math Curriculum</a:t>
            </a:r>
          </a:p>
        </p:txBody>
      </p:sp>
      <p:sp>
        <p:nvSpPr>
          <p:cNvPr id="3" name="Subtitle 2"/>
          <p:cNvSpPr>
            <a:spLocks noGrp="1"/>
          </p:cNvSpPr>
          <p:nvPr>
            <p:ph type="subTitle" idx="1"/>
          </p:nvPr>
        </p:nvSpPr>
        <p:spPr>
          <a:xfrm>
            <a:off x="457200" y="1143000"/>
            <a:ext cx="8382000" cy="5562600"/>
          </a:xfrm>
        </p:spPr>
        <p:txBody>
          <a:bodyPr>
            <a:normAutofit fontScale="85000" lnSpcReduction="10000"/>
          </a:bodyPr>
          <a:lstStyle/>
          <a:p>
            <a:pPr marL="457200" indent="-457200" algn="l">
              <a:buFont typeface="Arial" panose="020B0604020202020204" pitchFamily="34" charset="0"/>
              <a:buChar char="•"/>
            </a:pPr>
            <a:r>
              <a:rPr lang="en-US" dirty="0"/>
              <a:t>Chapter 1:  Place Value</a:t>
            </a:r>
          </a:p>
          <a:p>
            <a:pPr marL="800100" lvl="1" indent="-342900" algn="l">
              <a:buFont typeface="Arial" panose="020B0604020202020204" pitchFamily="34" charset="0"/>
              <a:buChar char="•"/>
            </a:pPr>
            <a:r>
              <a:rPr lang="en-US" dirty="0"/>
              <a:t>Through Millions</a:t>
            </a:r>
          </a:p>
          <a:p>
            <a:pPr marL="457200" indent="-457200" algn="l">
              <a:buFont typeface="Arial" panose="020B0604020202020204" pitchFamily="34" charset="0"/>
              <a:buChar char="•"/>
            </a:pPr>
            <a:r>
              <a:rPr lang="en-US" dirty="0"/>
              <a:t>Chapter 2:  Addition and Subtraction Concepts</a:t>
            </a:r>
          </a:p>
          <a:p>
            <a:pPr marL="800100" lvl="1" indent="-342900" algn="l">
              <a:buFont typeface="Arial" panose="020B0604020202020204" pitchFamily="34" charset="0"/>
              <a:buChar char="•"/>
            </a:pPr>
            <a:r>
              <a:rPr lang="en-US" dirty="0"/>
              <a:t>Properties and Strategies</a:t>
            </a:r>
          </a:p>
          <a:p>
            <a:pPr marL="457200" indent="-457200" algn="l">
              <a:buFont typeface="Arial" panose="020B0604020202020204" pitchFamily="34" charset="0"/>
              <a:buChar char="•"/>
            </a:pPr>
            <a:r>
              <a:rPr lang="en-US" dirty="0"/>
              <a:t>Chapter 3:  Addition and Subtraction</a:t>
            </a:r>
          </a:p>
          <a:p>
            <a:pPr marL="800100" lvl="1" indent="-342900" algn="l">
              <a:buFont typeface="Arial" panose="020B0604020202020204" pitchFamily="34" charset="0"/>
              <a:buChar char="•"/>
            </a:pPr>
            <a:r>
              <a:rPr lang="en-US" dirty="0"/>
              <a:t>Larger Numbers</a:t>
            </a:r>
          </a:p>
          <a:p>
            <a:pPr marL="800100" lvl="1" indent="-342900" algn="l">
              <a:buFont typeface="Arial" panose="020B0604020202020204" pitchFamily="34" charset="0"/>
              <a:buChar char="•"/>
            </a:pPr>
            <a:r>
              <a:rPr lang="en-US" dirty="0"/>
              <a:t>Regrouping</a:t>
            </a:r>
          </a:p>
          <a:p>
            <a:pPr marL="457200" indent="-457200" algn="l">
              <a:buFont typeface="Arial" panose="020B0604020202020204" pitchFamily="34" charset="0"/>
              <a:buChar char="•"/>
            </a:pPr>
            <a:r>
              <a:rPr lang="en-US" dirty="0"/>
              <a:t>Chapter 4:  Multiply by One and Two Digits</a:t>
            </a:r>
          </a:p>
          <a:p>
            <a:pPr marL="800100" lvl="1" indent="-342900" algn="l">
              <a:buFont typeface="Arial" panose="020B0604020202020204" pitchFamily="34" charset="0"/>
              <a:buChar char="•"/>
            </a:pPr>
            <a:r>
              <a:rPr lang="en-US" dirty="0"/>
              <a:t>Properties and </a:t>
            </a:r>
            <a:r>
              <a:rPr lang="en-US" dirty="0" smtClean="0"/>
              <a:t>Models</a:t>
            </a:r>
          </a:p>
          <a:p>
            <a:pPr marL="457200" indent="-457200" algn="l">
              <a:buFont typeface="Arial" panose="020B0604020202020204" pitchFamily="34" charset="0"/>
              <a:buChar char="•"/>
            </a:pPr>
            <a:r>
              <a:rPr lang="en-US" dirty="0"/>
              <a:t>Chapter 5:  Divide by One Digit</a:t>
            </a:r>
          </a:p>
          <a:p>
            <a:pPr marL="800100" lvl="1" indent="-342900" algn="l">
              <a:buFont typeface="Arial" panose="020B0604020202020204" pitchFamily="34" charset="0"/>
              <a:buChar char="•"/>
            </a:pPr>
            <a:r>
              <a:rPr lang="en-US" dirty="0"/>
              <a:t>Relating Division to Multiplication</a:t>
            </a:r>
          </a:p>
          <a:p>
            <a:pPr marL="800100" lvl="1" indent="-342900" algn="l">
              <a:buFont typeface="Arial" panose="020B0604020202020204" pitchFamily="34" charset="0"/>
              <a:buChar char="•"/>
            </a:pPr>
            <a:r>
              <a:rPr lang="en-US" dirty="0"/>
              <a:t>Order of Operations</a:t>
            </a:r>
          </a:p>
          <a:p>
            <a:pPr marL="457200" indent="-457200" algn="l">
              <a:buFont typeface="Arial" panose="020B0604020202020204" pitchFamily="34" charset="0"/>
              <a:buChar char="•"/>
            </a:pPr>
            <a:r>
              <a:rPr lang="en-US" dirty="0"/>
              <a:t>Chapter 6:  Measurement</a:t>
            </a:r>
          </a:p>
          <a:p>
            <a:pPr marL="800100" lvl="1" indent="-342900" algn="l">
              <a:buFont typeface="Arial" panose="020B0604020202020204" pitchFamily="34" charset="0"/>
              <a:buChar char="•"/>
            </a:pPr>
            <a:r>
              <a:rPr lang="en-US" dirty="0"/>
              <a:t>Length, Capacity and Weight with Customary and Metric Units</a:t>
            </a:r>
          </a:p>
          <a:p>
            <a:pPr marL="800100" lvl="1" indent="-342900" algn="l">
              <a:buFont typeface="Arial" panose="020B0604020202020204" pitchFamily="34" charset="0"/>
              <a:buChar char="•"/>
            </a:pPr>
            <a:r>
              <a:rPr lang="en-US" dirty="0"/>
              <a:t>Unit conversions </a:t>
            </a:r>
            <a:r>
              <a:rPr lang="en-US" i="1" dirty="0"/>
              <a:t>within</a:t>
            </a:r>
            <a:r>
              <a:rPr lang="en-US" dirty="0"/>
              <a:t> a measurement system</a:t>
            </a:r>
          </a:p>
          <a:p>
            <a:pPr lvl="1"/>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655" y="3276600"/>
            <a:ext cx="1577622" cy="184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45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33400"/>
            <a:ext cx="7239000" cy="6124754"/>
          </a:xfrm>
          <a:prstGeom prst="rect">
            <a:avLst/>
          </a:prstGeom>
        </p:spPr>
        <p:txBody>
          <a:bodyPr wrap="square">
            <a:spAutoFit/>
          </a:bodyPr>
          <a:lstStyle/>
          <a:p>
            <a:pPr marL="342900" indent="-342900">
              <a:buFont typeface="Arial" panose="020B0604020202020204" pitchFamily="34" charset="0"/>
              <a:buChar char="•"/>
            </a:pPr>
            <a:r>
              <a:rPr lang="en-US" sz="2200" dirty="0" smtClean="0"/>
              <a:t>Chapter 7:  Statistics and Probability</a:t>
            </a:r>
          </a:p>
          <a:p>
            <a:pPr marL="800100" lvl="1" indent="-342900">
              <a:buFont typeface="Arial" panose="020B0604020202020204" pitchFamily="34" charset="0"/>
              <a:buChar char="•"/>
            </a:pPr>
            <a:r>
              <a:rPr lang="en-US" sz="2200" dirty="0" smtClean="0"/>
              <a:t>Line Plots</a:t>
            </a:r>
            <a:endParaRPr lang="en-US" sz="2200" dirty="0"/>
          </a:p>
          <a:p>
            <a:pPr marL="342900" indent="-342900" fontAlgn="auto">
              <a:spcAft>
                <a:spcPts val="0"/>
              </a:spcAft>
              <a:buFont typeface="Arial" panose="020B0604020202020204" pitchFamily="34" charset="0"/>
              <a:buChar char="•"/>
              <a:defRPr/>
            </a:pPr>
            <a:r>
              <a:rPr lang="en-US" sz="2200" dirty="0"/>
              <a:t>Chapter 8:  Fraction Concepts</a:t>
            </a:r>
          </a:p>
          <a:p>
            <a:pPr marL="708660" lvl="1" indent="-342900" fontAlgn="auto">
              <a:spcAft>
                <a:spcPts val="0"/>
              </a:spcAft>
              <a:buFont typeface="Arial" panose="020B0604020202020204" pitchFamily="34" charset="0"/>
              <a:buChar char="•"/>
              <a:defRPr/>
            </a:pPr>
            <a:r>
              <a:rPr lang="en-US" sz="2200" dirty="0"/>
              <a:t>Fractions on a Number </a:t>
            </a:r>
            <a:r>
              <a:rPr lang="en-US" sz="2200" dirty="0" smtClean="0"/>
              <a:t>Line</a:t>
            </a:r>
            <a:endParaRPr lang="en-US" sz="2200" dirty="0"/>
          </a:p>
          <a:p>
            <a:pPr marL="708660" lvl="1" indent="-342900" fontAlgn="auto">
              <a:spcAft>
                <a:spcPts val="0"/>
              </a:spcAft>
              <a:buFont typeface="Arial" panose="020B0604020202020204" pitchFamily="34" charset="0"/>
              <a:buChar char="•"/>
              <a:defRPr/>
            </a:pPr>
            <a:r>
              <a:rPr lang="en-US" sz="2200" dirty="0"/>
              <a:t>Equivalent Fractions</a:t>
            </a:r>
          </a:p>
          <a:p>
            <a:pPr marL="708660" lvl="1" indent="-342900" fontAlgn="auto">
              <a:spcAft>
                <a:spcPts val="0"/>
              </a:spcAft>
              <a:buFont typeface="Arial" panose="020B0604020202020204" pitchFamily="34" charset="0"/>
              <a:buChar char="•"/>
              <a:defRPr/>
            </a:pPr>
            <a:r>
              <a:rPr lang="en-US" sz="2200" dirty="0"/>
              <a:t>Factors </a:t>
            </a:r>
          </a:p>
          <a:p>
            <a:pPr marL="708660" lvl="1" indent="-342900" fontAlgn="auto">
              <a:spcAft>
                <a:spcPts val="0"/>
              </a:spcAft>
              <a:buFont typeface="Arial" panose="020B0604020202020204" pitchFamily="34" charset="0"/>
              <a:buChar char="•"/>
              <a:defRPr/>
            </a:pPr>
            <a:r>
              <a:rPr lang="en-US" sz="2200" dirty="0"/>
              <a:t>Mixed Numbers</a:t>
            </a:r>
          </a:p>
          <a:p>
            <a:pPr marL="342900" indent="-342900" fontAlgn="auto">
              <a:spcAft>
                <a:spcPts val="0"/>
              </a:spcAft>
              <a:buFont typeface="Arial" panose="020B0604020202020204" pitchFamily="34" charset="0"/>
              <a:buChar char="•"/>
              <a:defRPr/>
            </a:pPr>
            <a:r>
              <a:rPr lang="en-US" sz="2200" dirty="0"/>
              <a:t>Chapter 9:  Fractions:  Addition and Subtraction</a:t>
            </a:r>
          </a:p>
          <a:p>
            <a:pPr marL="708660" lvl="1" indent="-342900" fontAlgn="auto">
              <a:spcAft>
                <a:spcPts val="0"/>
              </a:spcAft>
              <a:buFont typeface="Arial" panose="020B0604020202020204" pitchFamily="34" charset="0"/>
              <a:buChar char="•"/>
              <a:defRPr/>
            </a:pPr>
            <a:r>
              <a:rPr lang="en-US" sz="2200" dirty="0"/>
              <a:t>Like Denominators</a:t>
            </a:r>
          </a:p>
          <a:p>
            <a:pPr marL="708660" lvl="1" indent="-342900" fontAlgn="auto">
              <a:spcAft>
                <a:spcPts val="0"/>
              </a:spcAft>
              <a:buFont typeface="Arial" panose="020B0604020202020204" pitchFamily="34" charset="0"/>
              <a:buChar char="•"/>
              <a:defRPr/>
            </a:pPr>
            <a:r>
              <a:rPr lang="en-US" sz="2200" dirty="0"/>
              <a:t>Multiples</a:t>
            </a:r>
          </a:p>
          <a:p>
            <a:pPr marL="708660" lvl="1" indent="-342900" fontAlgn="auto">
              <a:spcAft>
                <a:spcPts val="0"/>
              </a:spcAft>
              <a:buFont typeface="Arial" panose="020B0604020202020204" pitchFamily="34" charset="0"/>
              <a:buChar char="•"/>
              <a:defRPr/>
            </a:pPr>
            <a:r>
              <a:rPr lang="en-US" sz="2200" dirty="0"/>
              <a:t>Some Multiplication</a:t>
            </a:r>
          </a:p>
          <a:p>
            <a:pPr marL="457200" indent="-457200" fontAlgn="auto">
              <a:spcAft>
                <a:spcPts val="0"/>
              </a:spcAft>
              <a:buFont typeface="Arial" panose="020B0604020202020204" pitchFamily="34" charset="0"/>
              <a:buChar char="•"/>
              <a:defRPr/>
            </a:pPr>
            <a:r>
              <a:rPr lang="en-US" sz="2200" dirty="0"/>
              <a:t>Chapter 10:  Geometry</a:t>
            </a:r>
          </a:p>
          <a:p>
            <a:pPr marL="708660" lvl="1" indent="-342900" fontAlgn="auto">
              <a:spcAft>
                <a:spcPts val="0"/>
              </a:spcAft>
              <a:buFont typeface="Arial" panose="020B0604020202020204" pitchFamily="34" charset="0"/>
              <a:buChar char="•"/>
              <a:defRPr/>
            </a:pPr>
            <a:r>
              <a:rPr lang="en-US" sz="2200" dirty="0"/>
              <a:t>Points, Lines, Line Segments</a:t>
            </a:r>
          </a:p>
          <a:p>
            <a:pPr marL="708660" lvl="1" indent="-342900" fontAlgn="auto">
              <a:spcAft>
                <a:spcPts val="0"/>
              </a:spcAft>
              <a:buFont typeface="Arial" panose="020B0604020202020204" pitchFamily="34" charset="0"/>
              <a:buChar char="•"/>
              <a:defRPr/>
            </a:pPr>
            <a:r>
              <a:rPr lang="en-US" sz="2200" dirty="0"/>
              <a:t>Measuring Rays and Angles</a:t>
            </a:r>
          </a:p>
          <a:p>
            <a:pPr marL="708660" lvl="1" indent="-342900" fontAlgn="auto">
              <a:spcAft>
                <a:spcPts val="0"/>
              </a:spcAft>
              <a:buFont typeface="Arial" panose="020B0604020202020204" pitchFamily="34" charset="0"/>
              <a:buChar char="•"/>
              <a:defRPr/>
            </a:pPr>
            <a:r>
              <a:rPr lang="en-US" sz="2200" dirty="0"/>
              <a:t>Circles</a:t>
            </a:r>
          </a:p>
          <a:p>
            <a:pPr marL="708660" lvl="1" indent="-342900" fontAlgn="auto">
              <a:spcAft>
                <a:spcPts val="0"/>
              </a:spcAft>
              <a:buFont typeface="Arial" panose="020B0604020202020204" pitchFamily="34" charset="0"/>
              <a:buChar char="•"/>
              <a:defRPr/>
            </a:pPr>
            <a:r>
              <a:rPr lang="en-US" sz="2200" dirty="0"/>
              <a:t>Polygons, Quadrilaterals, Triangles</a:t>
            </a:r>
          </a:p>
          <a:p>
            <a:pPr marL="708660" lvl="1" indent="-342900" fontAlgn="auto">
              <a:spcAft>
                <a:spcPts val="0"/>
              </a:spcAft>
              <a:buFont typeface="Arial" panose="020B0604020202020204" pitchFamily="34" charset="0"/>
              <a:buChar char="•"/>
              <a:defRPr/>
            </a:pPr>
            <a:r>
              <a:rPr lang="en-US" sz="2200" dirty="0"/>
              <a:t>Slides, Flips, Turns</a:t>
            </a:r>
          </a:p>
          <a:p>
            <a:pPr lvl="1"/>
            <a:endParaRPr lang="en-US" dirty="0" smtClean="0"/>
          </a:p>
        </p:txBody>
      </p:sp>
      <p:sp>
        <p:nvSpPr>
          <p:cNvPr id="3" name="AutoShape 2" descr="Image result for math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math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615111"/>
            <a:ext cx="2113429"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61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305800" cy="4524315"/>
          </a:xfrm>
          <a:prstGeom prst="rect">
            <a:avLst/>
          </a:prstGeom>
        </p:spPr>
        <p:txBody>
          <a:bodyPr wrap="square">
            <a:spAutoFit/>
          </a:bodyPr>
          <a:lstStyle/>
          <a:p>
            <a:pPr marL="342900" indent="-342900" fontAlgn="auto">
              <a:spcAft>
                <a:spcPts val="0"/>
              </a:spcAft>
              <a:buFont typeface="Arial" panose="020B0604020202020204" pitchFamily="34" charset="0"/>
              <a:buChar char="•"/>
              <a:defRPr/>
            </a:pPr>
            <a:r>
              <a:rPr lang="en-US" sz="2400" dirty="0"/>
              <a:t>Chapter 11:  Perimeter, Area, Volume</a:t>
            </a:r>
          </a:p>
          <a:p>
            <a:pPr marL="708660" lvl="1" indent="-342900" fontAlgn="auto">
              <a:spcAft>
                <a:spcPts val="0"/>
              </a:spcAft>
              <a:buFont typeface="Arial" panose="020B0604020202020204" pitchFamily="34" charset="0"/>
              <a:buChar char="•"/>
              <a:defRPr/>
            </a:pPr>
            <a:r>
              <a:rPr lang="en-US" sz="2400" dirty="0"/>
              <a:t>Perimeter and Area Formulas</a:t>
            </a:r>
          </a:p>
          <a:p>
            <a:pPr marL="708660" lvl="1" indent="-342900" fontAlgn="auto">
              <a:spcAft>
                <a:spcPts val="0"/>
              </a:spcAft>
              <a:buFont typeface="Arial" panose="020B0604020202020204" pitchFamily="34" charset="0"/>
              <a:buChar char="•"/>
              <a:defRPr/>
            </a:pPr>
            <a:r>
              <a:rPr lang="en-US" sz="2400" dirty="0"/>
              <a:t>Solid Figures and Polygons</a:t>
            </a:r>
          </a:p>
          <a:p>
            <a:pPr marL="708660" lvl="1" indent="-342900" fontAlgn="auto">
              <a:spcAft>
                <a:spcPts val="0"/>
              </a:spcAft>
              <a:buFont typeface="Arial" panose="020B0604020202020204" pitchFamily="34" charset="0"/>
              <a:buChar char="•"/>
              <a:defRPr/>
            </a:pPr>
            <a:r>
              <a:rPr lang="en-US" sz="2400" dirty="0" smtClean="0"/>
              <a:t>Volume</a:t>
            </a:r>
          </a:p>
          <a:p>
            <a:pPr marL="342900" indent="-342900" fontAlgn="auto">
              <a:spcAft>
                <a:spcPts val="0"/>
              </a:spcAft>
              <a:buFont typeface="Arial" panose="020B0604020202020204" pitchFamily="34" charset="0"/>
              <a:buChar char="•"/>
              <a:defRPr/>
            </a:pPr>
            <a:r>
              <a:rPr lang="en-US" sz="2400" dirty="0"/>
              <a:t>Chapter 12:  Divide by Two Digits</a:t>
            </a:r>
          </a:p>
          <a:p>
            <a:pPr marL="708660" lvl="1" indent="-342900" fontAlgn="auto">
              <a:spcAft>
                <a:spcPts val="0"/>
              </a:spcAft>
              <a:buFont typeface="Arial" panose="020B0604020202020204" pitchFamily="34" charset="0"/>
              <a:buChar char="•"/>
              <a:defRPr/>
            </a:pPr>
            <a:r>
              <a:rPr lang="en-US" sz="2400" dirty="0"/>
              <a:t>Long Division</a:t>
            </a:r>
          </a:p>
          <a:p>
            <a:pPr marL="342900" indent="-342900" fontAlgn="auto">
              <a:spcAft>
                <a:spcPts val="0"/>
              </a:spcAft>
              <a:buFont typeface="Arial" panose="020B0604020202020204" pitchFamily="34" charset="0"/>
              <a:buChar char="•"/>
              <a:defRPr/>
            </a:pPr>
            <a:r>
              <a:rPr lang="en-US" sz="2400" dirty="0"/>
              <a:t>Chapter 13:  Decimals</a:t>
            </a:r>
          </a:p>
          <a:p>
            <a:pPr marL="708660" lvl="1" indent="-342900" fontAlgn="auto">
              <a:spcAft>
                <a:spcPts val="0"/>
              </a:spcAft>
              <a:buFont typeface="Arial" panose="020B0604020202020204" pitchFamily="34" charset="0"/>
              <a:buChar char="•"/>
              <a:defRPr/>
            </a:pPr>
            <a:r>
              <a:rPr lang="en-US" sz="2400" dirty="0"/>
              <a:t>Decimal Place Value</a:t>
            </a:r>
          </a:p>
          <a:p>
            <a:pPr marL="708660" lvl="1" indent="-342900" fontAlgn="auto">
              <a:spcAft>
                <a:spcPts val="0"/>
              </a:spcAft>
              <a:buFont typeface="Arial" panose="020B0604020202020204" pitchFamily="34" charset="0"/>
              <a:buChar char="•"/>
              <a:defRPr/>
            </a:pPr>
            <a:r>
              <a:rPr lang="en-US" sz="2400" dirty="0"/>
              <a:t>Addition and Subtraction</a:t>
            </a:r>
          </a:p>
          <a:p>
            <a:pPr marL="708660" lvl="1" indent="-342900" fontAlgn="auto">
              <a:spcAft>
                <a:spcPts val="0"/>
              </a:spcAft>
              <a:buFont typeface="Arial" panose="020B0604020202020204" pitchFamily="34" charset="0"/>
              <a:buChar char="•"/>
              <a:defRPr/>
            </a:pPr>
            <a:r>
              <a:rPr lang="en-US" sz="2400" dirty="0"/>
              <a:t>Relating decimals, fractions, and </a:t>
            </a:r>
            <a:r>
              <a:rPr lang="en-US" sz="2400" dirty="0" smtClean="0"/>
              <a:t>percentages</a:t>
            </a:r>
          </a:p>
          <a:p>
            <a:pPr marL="708660" lvl="1" indent="-342900" fontAlgn="auto">
              <a:spcAft>
                <a:spcPts val="0"/>
              </a:spcAft>
              <a:buFont typeface="Arial" panose="020B0604020202020204" pitchFamily="34" charset="0"/>
              <a:buChar char="•"/>
              <a:defRPr/>
            </a:pPr>
            <a:endParaRPr lang="en-US" sz="2400" dirty="0"/>
          </a:p>
          <a:p>
            <a:pPr marL="640080" lvl="1" indent="-274320" fontAlgn="auto">
              <a:spcAft>
                <a:spcPts val="0"/>
              </a:spcAft>
              <a:defRPr/>
            </a:pP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313" y="4267200"/>
            <a:ext cx="21145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73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990600"/>
          </a:xfrm>
        </p:spPr>
        <p:txBody>
          <a:bodyPr/>
          <a:lstStyle/>
          <a:p>
            <a:r>
              <a:rPr lang="en-US" u="sng" dirty="0">
                <a:solidFill>
                  <a:srgbClr val="0070C0"/>
                </a:solidFill>
                <a:effectLst>
                  <a:outerShdw blurRad="38100" dist="38100" dir="2700000" algn="tl">
                    <a:srgbClr val="000000">
                      <a:alpha val="43137"/>
                    </a:srgbClr>
                  </a:outerShdw>
                </a:effectLst>
                <a:latin typeface="Comic Sans MS" panose="030F0702030302020204" pitchFamily="66" charset="0"/>
              </a:rPr>
              <a:t>Science Curriculum</a:t>
            </a:r>
          </a:p>
        </p:txBody>
      </p:sp>
      <p:sp>
        <p:nvSpPr>
          <p:cNvPr id="3" name="Subtitle 2"/>
          <p:cNvSpPr>
            <a:spLocks noGrp="1"/>
          </p:cNvSpPr>
          <p:nvPr>
            <p:ph type="subTitle" idx="1"/>
          </p:nvPr>
        </p:nvSpPr>
        <p:spPr>
          <a:xfrm>
            <a:off x="0" y="1371600"/>
            <a:ext cx="9067800" cy="5334000"/>
          </a:xfrm>
        </p:spPr>
        <p:txBody>
          <a:bodyPr>
            <a:normAutofit fontScale="77500" lnSpcReduction="20000"/>
          </a:bodyPr>
          <a:lstStyle/>
          <a:p>
            <a:pPr marL="457200" indent="-457200" algn="l" fontAlgn="auto">
              <a:spcAft>
                <a:spcPts val="0"/>
              </a:spcAft>
              <a:buFont typeface="Arial" panose="020B0604020202020204" pitchFamily="34" charset="0"/>
              <a:buChar char="•"/>
              <a:defRPr/>
            </a:pPr>
            <a:r>
              <a:rPr lang="en-US" sz="2600" dirty="0"/>
              <a:t>Making learning personal, relevant, and engaging.</a:t>
            </a:r>
          </a:p>
          <a:p>
            <a:pPr marL="457200" indent="-457200" algn="l" fontAlgn="auto">
              <a:spcAft>
                <a:spcPts val="0"/>
              </a:spcAft>
              <a:buFont typeface="Arial" panose="020B0604020202020204" pitchFamily="34" charset="0"/>
              <a:buChar char="•"/>
              <a:defRPr/>
            </a:pPr>
            <a:r>
              <a:rPr lang="en-US" sz="2600" dirty="0"/>
              <a:t>Our Year at a glance:</a:t>
            </a:r>
          </a:p>
          <a:p>
            <a:pPr marL="640080" lvl="1" indent="-274320" algn="l" fontAlgn="auto">
              <a:spcAft>
                <a:spcPts val="0"/>
              </a:spcAft>
              <a:defRPr/>
            </a:pPr>
            <a:r>
              <a:rPr lang="en-US" sz="2600" dirty="0" smtClean="0"/>
              <a:t>	Science</a:t>
            </a:r>
            <a:r>
              <a:rPr lang="en-US" sz="2600" dirty="0"/>
              <a:t>, Engineering, and Technology</a:t>
            </a:r>
          </a:p>
          <a:p>
            <a:pPr marL="640080" lvl="1" indent="-274320" algn="l" fontAlgn="auto">
              <a:spcAft>
                <a:spcPts val="0"/>
              </a:spcAft>
              <a:defRPr/>
            </a:pPr>
            <a:r>
              <a:rPr lang="en-US" sz="2600" dirty="0" smtClean="0"/>
              <a:t>	Life </a:t>
            </a:r>
            <a:r>
              <a:rPr lang="en-US" sz="2600" dirty="0"/>
              <a:t>Science</a:t>
            </a:r>
          </a:p>
          <a:p>
            <a:pPr marL="640080" lvl="1" indent="-274320" algn="l" fontAlgn="auto">
              <a:spcAft>
                <a:spcPts val="0"/>
              </a:spcAft>
              <a:defRPr/>
            </a:pPr>
            <a:r>
              <a:rPr lang="en-US" sz="2600" dirty="0" smtClean="0"/>
              <a:t>	Earth </a:t>
            </a:r>
            <a:r>
              <a:rPr lang="en-US" sz="2600" dirty="0"/>
              <a:t>Science</a:t>
            </a:r>
          </a:p>
          <a:p>
            <a:pPr marL="640080" lvl="1" indent="-274320" algn="l" fontAlgn="auto">
              <a:spcAft>
                <a:spcPts val="0"/>
              </a:spcAft>
              <a:defRPr/>
            </a:pPr>
            <a:r>
              <a:rPr lang="en-US" sz="2600" dirty="0" smtClean="0"/>
              <a:t>	Physical </a:t>
            </a:r>
            <a:r>
              <a:rPr lang="en-US" sz="2600" dirty="0"/>
              <a:t>Science</a:t>
            </a:r>
          </a:p>
          <a:p>
            <a:pPr marL="457200" indent="-457200" algn="l" fontAlgn="auto">
              <a:spcAft>
                <a:spcPts val="0"/>
              </a:spcAft>
              <a:buFont typeface="Arial" panose="020B0604020202020204" pitchFamily="34" charset="0"/>
              <a:buChar char="•"/>
              <a:defRPr/>
            </a:pPr>
            <a:r>
              <a:rPr lang="en-US" sz="2600" dirty="0"/>
              <a:t>We will be using Pearson’s Interactive Science  textbook.</a:t>
            </a:r>
          </a:p>
          <a:p>
            <a:pPr marL="641033" lvl="1" indent="-274320" algn="l" fontAlgn="auto">
              <a:spcAft>
                <a:spcPts val="0"/>
              </a:spcAft>
              <a:defRPr/>
            </a:pPr>
            <a:r>
              <a:rPr lang="en-US" sz="2600" dirty="0" smtClean="0"/>
              <a:t>	Write-in </a:t>
            </a:r>
            <a:r>
              <a:rPr lang="en-US" sz="2600" dirty="0"/>
              <a:t>student edition </a:t>
            </a:r>
          </a:p>
          <a:p>
            <a:pPr marL="641033" lvl="1" indent="-274320" algn="l" fontAlgn="auto">
              <a:spcAft>
                <a:spcPts val="0"/>
              </a:spcAft>
              <a:defRPr/>
            </a:pPr>
            <a:r>
              <a:rPr lang="en-US" sz="2600" dirty="0" smtClean="0"/>
              <a:t>	Labs</a:t>
            </a:r>
            <a:endParaRPr lang="en-US" sz="2600" dirty="0"/>
          </a:p>
          <a:p>
            <a:pPr marL="641033" lvl="1" indent="-274320" algn="l" fontAlgn="auto">
              <a:spcAft>
                <a:spcPts val="0"/>
              </a:spcAft>
              <a:defRPr/>
            </a:pPr>
            <a:r>
              <a:rPr lang="en-US" sz="2600" dirty="0" smtClean="0"/>
              <a:t>	Student </a:t>
            </a:r>
            <a:r>
              <a:rPr lang="en-US" sz="2600" dirty="0" err="1"/>
              <a:t>eText</a:t>
            </a:r>
            <a:r>
              <a:rPr lang="en-US" sz="2600" dirty="0"/>
              <a:t>   (PearsonRealize.com)</a:t>
            </a:r>
          </a:p>
          <a:p>
            <a:pPr marL="915670" lvl="2" indent="-274320" algn="l" fontAlgn="auto">
              <a:spcAft>
                <a:spcPts val="0"/>
              </a:spcAft>
              <a:defRPr/>
            </a:pPr>
            <a:r>
              <a:rPr lang="en-US" sz="2600" dirty="0" smtClean="0"/>
              <a:t>	Online </a:t>
            </a:r>
            <a:r>
              <a:rPr lang="en-US" sz="2600" dirty="0"/>
              <a:t>textbook (read, take notes, highlight, add bookmarks)</a:t>
            </a:r>
          </a:p>
          <a:p>
            <a:pPr marL="915670" lvl="2" indent="-274320" algn="l" fontAlgn="auto">
              <a:spcAft>
                <a:spcPts val="0"/>
              </a:spcAft>
              <a:defRPr/>
            </a:pPr>
            <a:r>
              <a:rPr lang="en-US" sz="2600" dirty="0" smtClean="0"/>
              <a:t>	Videos </a:t>
            </a:r>
            <a:r>
              <a:rPr lang="en-US" sz="2600" dirty="0"/>
              <a:t>(makes science come alive)</a:t>
            </a:r>
          </a:p>
          <a:p>
            <a:pPr marL="915670" lvl="2" indent="-274320" algn="l" fontAlgn="auto">
              <a:spcAft>
                <a:spcPts val="0"/>
              </a:spcAft>
              <a:defRPr/>
            </a:pPr>
            <a:r>
              <a:rPr lang="en-US" sz="2600" dirty="0" smtClean="0"/>
              <a:t>	Virtual </a:t>
            </a:r>
            <a:r>
              <a:rPr lang="en-US" sz="2600" dirty="0"/>
              <a:t>labs (complete activities too expensive, unsafe or time consuming)</a:t>
            </a:r>
          </a:p>
          <a:p>
            <a:pPr marL="915670" lvl="2" indent="-274320" algn="l" fontAlgn="auto">
              <a:spcAft>
                <a:spcPts val="0"/>
              </a:spcAft>
              <a:defRPr/>
            </a:pPr>
            <a:r>
              <a:rPr lang="en-US" sz="2600" dirty="0" smtClean="0"/>
              <a:t>	STEM </a:t>
            </a:r>
            <a:r>
              <a:rPr lang="en-US" sz="2600" dirty="0"/>
              <a:t>activities (engage in the engineering design process)</a:t>
            </a:r>
          </a:p>
          <a:p>
            <a:pPr marL="915670" lvl="2" indent="-274320" algn="l" fontAlgn="auto">
              <a:spcAft>
                <a:spcPts val="0"/>
              </a:spcAft>
              <a:defRPr/>
            </a:pPr>
            <a:r>
              <a:rPr lang="en-US" sz="2600" dirty="0" smtClean="0"/>
              <a:t>	Quests </a:t>
            </a:r>
            <a:r>
              <a:rPr lang="en-US" sz="2600" dirty="0"/>
              <a:t>(provide real-world, problem-based learning projects)</a:t>
            </a:r>
          </a:p>
          <a:p>
            <a:pPr marL="365760" lvl="1" algn="l">
              <a:defRPr/>
            </a:pPr>
            <a:r>
              <a:rPr lang="en-US" dirty="0"/>
              <a:t> </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371600"/>
            <a:ext cx="162277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15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152400"/>
            <a:ext cx="8610599" cy="6401753"/>
          </a:xfrm>
          <a:prstGeom prst="rect">
            <a:avLst/>
          </a:prstGeom>
        </p:spPr>
        <p:txBody>
          <a:bodyPr wrap="square">
            <a:spAutoFit/>
          </a:bodyPr>
          <a:lstStyle/>
          <a:p>
            <a:r>
              <a:rPr lang="en-US" sz="3200" u="sng" dirty="0" smtClean="0"/>
              <a:t>Science, Engineering &amp; Technology</a:t>
            </a:r>
          </a:p>
          <a:p>
            <a:pPr marL="285750" indent="-285750">
              <a:buFont typeface="Arial" panose="020B0604020202020204" pitchFamily="34" charset="0"/>
              <a:buChar char="•"/>
            </a:pPr>
            <a:r>
              <a:rPr lang="en-US" sz="2400" dirty="0" smtClean="0"/>
              <a:t>The Nature of Science</a:t>
            </a:r>
          </a:p>
          <a:p>
            <a:pPr marL="285750" indent="-285750">
              <a:buFont typeface="Arial" panose="020B0604020202020204" pitchFamily="34" charset="0"/>
              <a:buChar char="•"/>
            </a:pPr>
            <a:r>
              <a:rPr lang="en-US" sz="2400" dirty="0" smtClean="0"/>
              <a:t>Technology and Design</a:t>
            </a:r>
          </a:p>
          <a:p>
            <a:pPr marL="285750" indent="-285750" algn="ctr">
              <a:buFont typeface="Arial" panose="020B0604020202020204" pitchFamily="34" charset="0"/>
              <a:buChar char="•"/>
            </a:pPr>
            <a:endParaRPr lang="en-US" sz="2400" dirty="0"/>
          </a:p>
          <a:p>
            <a:pPr algn="r"/>
            <a:r>
              <a:rPr lang="en-US" sz="3200" u="sng" dirty="0" smtClean="0"/>
              <a:t>Life Science</a:t>
            </a:r>
          </a:p>
          <a:p>
            <a:pPr algn="r"/>
            <a:r>
              <a:rPr lang="en-US" sz="2400" dirty="0" smtClean="0"/>
              <a:t>Plants and Animals</a:t>
            </a:r>
          </a:p>
          <a:p>
            <a:pPr algn="r"/>
            <a:r>
              <a:rPr lang="en-US" sz="2400" dirty="0" smtClean="0"/>
              <a:t>Ecosystems</a:t>
            </a:r>
          </a:p>
          <a:p>
            <a:pPr algn="ctr"/>
            <a:endParaRPr lang="en-US" sz="2400" dirty="0"/>
          </a:p>
          <a:p>
            <a:r>
              <a:rPr lang="en-US" sz="3200" u="sng" dirty="0" smtClean="0"/>
              <a:t>Physical Science</a:t>
            </a:r>
          </a:p>
          <a:p>
            <a:r>
              <a:rPr lang="en-US" sz="2400" dirty="0" smtClean="0"/>
              <a:t>Matter</a:t>
            </a:r>
          </a:p>
          <a:p>
            <a:r>
              <a:rPr lang="en-US" sz="2400" dirty="0" smtClean="0"/>
              <a:t>Energy and Heat</a:t>
            </a:r>
          </a:p>
          <a:p>
            <a:r>
              <a:rPr lang="en-US" sz="2400" dirty="0" smtClean="0"/>
              <a:t>Electricity and Magnetism</a:t>
            </a:r>
          </a:p>
          <a:p>
            <a:pPr algn="ctr"/>
            <a:endParaRPr lang="en-US" sz="2400" dirty="0" smtClean="0"/>
          </a:p>
          <a:p>
            <a:pPr algn="r"/>
            <a:r>
              <a:rPr lang="en-US" sz="3200" dirty="0" smtClean="0"/>
              <a:t>Earth </a:t>
            </a:r>
            <a:r>
              <a:rPr lang="en-US" sz="3200" dirty="0"/>
              <a:t>Science</a:t>
            </a:r>
          </a:p>
          <a:p>
            <a:pPr algn="r"/>
            <a:r>
              <a:rPr lang="en-US" sz="2400" dirty="0" smtClean="0"/>
              <a:t>Earth’s Resources</a:t>
            </a:r>
          </a:p>
          <a:p>
            <a:pPr algn="ct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1753822" cy="131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00339"/>
            <a:ext cx="2133600" cy="110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343400"/>
            <a:ext cx="1365046" cy="93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087" y="5094027"/>
            <a:ext cx="1372821" cy="161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951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838200"/>
          </a:xfrm>
        </p:spPr>
        <p:txBody>
          <a:bodyPr/>
          <a:lstStyle/>
          <a:p>
            <a:r>
              <a:rPr lang="en-US" u="sng" dirty="0">
                <a:solidFill>
                  <a:srgbClr val="0070C0"/>
                </a:solidFill>
                <a:effectLst>
                  <a:outerShdw blurRad="38100" dist="38100" dir="2700000" algn="tl">
                    <a:srgbClr val="000000">
                      <a:alpha val="43137"/>
                    </a:srgbClr>
                  </a:outerShdw>
                </a:effectLst>
                <a:latin typeface="Comic Sans MS" panose="030F0702030302020204" pitchFamily="66" charset="0"/>
              </a:rPr>
              <a:t>Social Studies</a:t>
            </a:r>
          </a:p>
        </p:txBody>
      </p:sp>
      <p:sp>
        <p:nvSpPr>
          <p:cNvPr id="3" name="Subtitle 2"/>
          <p:cNvSpPr>
            <a:spLocks noGrp="1"/>
          </p:cNvSpPr>
          <p:nvPr>
            <p:ph type="subTitle" idx="1"/>
          </p:nvPr>
        </p:nvSpPr>
        <p:spPr>
          <a:xfrm>
            <a:off x="304800" y="1219200"/>
            <a:ext cx="8534400" cy="5334000"/>
          </a:xfrm>
        </p:spPr>
        <p:txBody>
          <a:bodyPr>
            <a:normAutofit fontScale="77500" lnSpcReduction="20000"/>
          </a:bodyPr>
          <a:lstStyle/>
          <a:p>
            <a:pPr marL="457200" indent="-457200" algn="l">
              <a:buFont typeface="Arial" panose="020B0604020202020204" pitchFamily="34" charset="0"/>
              <a:buChar char="•"/>
            </a:pPr>
            <a:r>
              <a:rPr lang="en-US" dirty="0"/>
              <a:t>We focus on the early development of Ohio and the United States. </a:t>
            </a:r>
          </a:p>
          <a:p>
            <a:pPr lvl="1" algn="l"/>
            <a:r>
              <a:rPr lang="en-US" sz="2800" dirty="0" smtClean="0"/>
              <a:t>	History, Geography, Government, Economy</a:t>
            </a:r>
          </a:p>
          <a:p>
            <a:pPr lvl="1" algn="l"/>
            <a:endParaRPr lang="en-US" sz="2800" dirty="0" smtClean="0"/>
          </a:p>
          <a:p>
            <a:pPr marL="274320" indent="-274320" algn="l" fontAlgn="auto">
              <a:spcAft>
                <a:spcPts val="0"/>
              </a:spcAft>
              <a:defRPr/>
            </a:pPr>
            <a:r>
              <a:rPr lang="en-US" b="1" u="sng" dirty="0" smtClean="0"/>
              <a:t>History</a:t>
            </a:r>
            <a:endParaRPr lang="en-US" b="1" u="sng" dirty="0"/>
          </a:p>
          <a:p>
            <a:pPr marL="641033" lvl="1" indent="-274320" algn="l" fontAlgn="auto">
              <a:spcAft>
                <a:spcPts val="0"/>
              </a:spcAft>
              <a:defRPr/>
            </a:pPr>
            <a:r>
              <a:rPr lang="en-US" dirty="0" smtClean="0"/>
              <a:t>1. Construct </a:t>
            </a:r>
            <a:r>
              <a:rPr lang="en-US" dirty="0"/>
              <a:t>a timeline of significant events in OH and the US</a:t>
            </a:r>
          </a:p>
          <a:p>
            <a:pPr marL="641033" lvl="1" indent="-274320" algn="l" fontAlgn="auto">
              <a:spcAft>
                <a:spcPts val="0"/>
              </a:spcAft>
              <a:defRPr/>
            </a:pPr>
            <a:r>
              <a:rPr lang="en-US" dirty="0" smtClean="0"/>
              <a:t>2. Research</a:t>
            </a:r>
            <a:r>
              <a:rPr lang="en-US" dirty="0"/>
              <a:t>, organize, and evaluate information from primary and secondary sources</a:t>
            </a:r>
          </a:p>
          <a:p>
            <a:pPr marL="641033" lvl="1" indent="-274320" algn="l" fontAlgn="auto">
              <a:spcAft>
                <a:spcPts val="0"/>
              </a:spcAft>
              <a:defRPr/>
            </a:pPr>
            <a:r>
              <a:rPr lang="en-US" dirty="0" smtClean="0"/>
              <a:t>3. Explain </a:t>
            </a:r>
            <a:r>
              <a:rPr lang="en-US" dirty="0"/>
              <a:t>why the 13 original colonies united to fight for independence</a:t>
            </a:r>
          </a:p>
          <a:p>
            <a:pPr marL="641033" lvl="1" indent="-274320" algn="l" fontAlgn="auto">
              <a:spcAft>
                <a:spcPts val="0"/>
              </a:spcAft>
              <a:defRPr/>
            </a:pPr>
            <a:r>
              <a:rPr lang="en-US" dirty="0" smtClean="0"/>
              <a:t>4. Explain </a:t>
            </a:r>
            <a:r>
              <a:rPr lang="en-US" dirty="0"/>
              <a:t>how OH progressed from territory to statehood, including the terms of the NW Territory</a:t>
            </a:r>
          </a:p>
          <a:p>
            <a:pPr marL="641033" lvl="1" indent="-274320" algn="l" fontAlgn="auto">
              <a:spcAft>
                <a:spcPts val="0"/>
              </a:spcAft>
              <a:defRPr/>
            </a:pPr>
            <a:r>
              <a:rPr lang="en-US" dirty="0" smtClean="0"/>
              <a:t>5. Explain </a:t>
            </a:r>
            <a:r>
              <a:rPr lang="en-US" dirty="0"/>
              <a:t>how issues with Great Britain and American Indians led to the War of 1812</a:t>
            </a:r>
          </a:p>
          <a:p>
            <a:pPr marL="641033" lvl="1" indent="-274320" algn="l" fontAlgn="auto">
              <a:spcAft>
                <a:spcPts val="0"/>
              </a:spcAft>
              <a:defRPr/>
            </a:pPr>
            <a:r>
              <a:rPr lang="en-US" dirty="0" smtClean="0"/>
              <a:t>6. Describe </a:t>
            </a:r>
            <a:r>
              <a:rPr lang="en-US" dirty="0"/>
              <a:t>the sectional issues that divided the US after the War of 1812</a:t>
            </a:r>
          </a:p>
          <a:p>
            <a:pPr marL="641033" lvl="1" indent="-274320" algn="l" fontAlgn="auto">
              <a:spcAft>
                <a:spcPts val="0"/>
              </a:spcAft>
              <a:defRPr/>
            </a:pPr>
            <a:r>
              <a:rPr lang="en-US" dirty="0"/>
              <a:t>Explain the role of OH in the anti-slavery movement and the </a:t>
            </a:r>
            <a:r>
              <a:rPr lang="en-US" dirty="0" smtClean="0"/>
              <a:t>7. Underground </a:t>
            </a:r>
            <a:r>
              <a:rPr lang="en-US" dirty="0"/>
              <a:t>Railroad</a:t>
            </a:r>
          </a:p>
          <a:p>
            <a:pPr marL="641033" lvl="1" indent="-274320" algn="l" fontAlgn="auto">
              <a:spcAft>
                <a:spcPts val="0"/>
              </a:spcAft>
              <a:defRPr/>
            </a:pPr>
            <a:r>
              <a:rPr lang="en-US" dirty="0"/>
              <a:t>Explain  how technological innovations from OH inventors benefitted the US</a:t>
            </a:r>
          </a:p>
          <a:p>
            <a:pPr lvl="1" algn="l"/>
            <a:endParaRPr lang="en-US" sz="2800"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600200"/>
            <a:ext cx="2057400" cy="115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099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229600" cy="6370975"/>
          </a:xfrm>
          <a:prstGeom prst="rect">
            <a:avLst/>
          </a:prstGeom>
        </p:spPr>
        <p:txBody>
          <a:bodyPr wrap="square">
            <a:spAutoFit/>
          </a:bodyPr>
          <a:lstStyle/>
          <a:p>
            <a:endParaRPr lang="en-US" sz="2400" u="sng" dirty="0" smtClean="0"/>
          </a:p>
          <a:p>
            <a:r>
              <a:rPr lang="en-US" sz="2400" b="1" u="sng" dirty="0" smtClean="0"/>
              <a:t>Geography</a:t>
            </a:r>
          </a:p>
          <a:p>
            <a:pPr lvl="1"/>
            <a:r>
              <a:rPr lang="en-US" sz="2400" dirty="0" smtClean="0"/>
              <a:t>1. Use a map scale &amp; cardinal and intermediate directions to describe the relative location of physical &amp; human characteristics of OH and the US</a:t>
            </a:r>
          </a:p>
          <a:p>
            <a:pPr lvl="1"/>
            <a:r>
              <a:rPr lang="en-US" sz="2400" dirty="0" smtClean="0"/>
              <a:t>2. The influence of Ohio’s agriculture, industry and natural resources on the economic development of the US</a:t>
            </a:r>
          </a:p>
          <a:p>
            <a:pPr lvl="1"/>
            <a:r>
              <a:rPr lang="en-US" sz="2400" dirty="0" smtClean="0"/>
              <a:t>3. Describe physical and economic characteristics of US regions in the 1800s</a:t>
            </a:r>
          </a:p>
          <a:p>
            <a:pPr lvl="1"/>
            <a:r>
              <a:rPr lang="en-US" sz="2400" dirty="0" smtClean="0"/>
              <a:t>4. Positive and negative ways humans have modified the environment</a:t>
            </a:r>
          </a:p>
          <a:p>
            <a:pPr lvl="1"/>
            <a:r>
              <a:rPr lang="en-US" sz="2400" dirty="0" smtClean="0"/>
              <a:t>5. Explain how Ohio’s population is increasingly reflective of the cultural diversity of the US</a:t>
            </a:r>
          </a:p>
          <a:p>
            <a:pPr lvl="1"/>
            <a:r>
              <a:rPr lang="en-US" sz="2400" dirty="0" smtClean="0"/>
              <a:t>6. Explain how Ohio’s location and its transportation systems have influenced the movement of people, products, &amp; ideas.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421" y="61710"/>
            <a:ext cx="931035" cy="119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24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9688"/>
            <a:ext cx="8382000" cy="5539978"/>
          </a:xfrm>
          <a:prstGeom prst="rect">
            <a:avLst/>
          </a:prstGeom>
        </p:spPr>
        <p:txBody>
          <a:bodyPr wrap="square">
            <a:spAutoFit/>
          </a:bodyPr>
          <a:lstStyle/>
          <a:p>
            <a:r>
              <a:rPr lang="en-US" sz="2400" b="1" u="sng" dirty="0" smtClean="0"/>
              <a:t>Government</a:t>
            </a:r>
          </a:p>
          <a:p>
            <a:pPr lvl="1"/>
            <a:r>
              <a:rPr lang="en-US" sz="2200" dirty="0" smtClean="0"/>
              <a:t>1. Describe the ways citizens participate in &amp; influence their state and national government</a:t>
            </a:r>
          </a:p>
          <a:p>
            <a:pPr lvl="1"/>
            <a:r>
              <a:rPr lang="en-US" sz="2200" dirty="0" smtClean="0"/>
              <a:t>2. Explain the rights &amp; responsibilities of citizens in a democratic government</a:t>
            </a:r>
          </a:p>
          <a:p>
            <a:pPr lvl="1"/>
            <a:r>
              <a:rPr lang="en-US" sz="2200" dirty="0" smtClean="0"/>
              <a:t>3. Use information effectively to make an informed decision</a:t>
            </a:r>
          </a:p>
          <a:p>
            <a:pPr lvl="1"/>
            <a:r>
              <a:rPr lang="en-US" sz="2200" dirty="0" smtClean="0"/>
              <a:t>4. Describe a strategy for compromise in a situation where there are differences of opinion</a:t>
            </a:r>
          </a:p>
          <a:p>
            <a:pPr lvl="1"/>
            <a:r>
              <a:rPr lang="en-US" sz="2200" dirty="0" smtClean="0"/>
              <a:t>5. Describe ways in which laws protect the rights, provide benefits and assign responsibilities to citizens</a:t>
            </a:r>
          </a:p>
          <a:p>
            <a:pPr lvl="1"/>
            <a:r>
              <a:rPr lang="en-US" sz="2200" dirty="0" smtClean="0"/>
              <a:t>6. Explain how the US Constitution limits the power of government and protects the rights of citizens</a:t>
            </a:r>
          </a:p>
          <a:p>
            <a:pPr lvl="1"/>
            <a:r>
              <a:rPr lang="en-US" sz="2200" dirty="0" smtClean="0"/>
              <a:t>7. Describe the purpose of democratic constitutions in OH and the US</a:t>
            </a:r>
          </a:p>
          <a:p>
            <a:pPr lvl="1"/>
            <a:r>
              <a:rPr lang="en-US" sz="2200" dirty="0" smtClean="0"/>
              <a:t>8. Explain the major responsibilities of each branch of Federal and State government</a:t>
            </a:r>
            <a:endParaRPr lang="en-US" sz="22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476875"/>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009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034378"/>
          </a:xfrm>
        </p:spPr>
        <p:txBody>
          <a:bodyPr/>
          <a:lstStyle/>
          <a:p>
            <a:r>
              <a:rPr lang="en-US" dirty="0" smtClean="0">
                <a:latin typeface="Comic Sans MS" panose="030F0702030302020204" pitchFamily="66" charset="0"/>
              </a:rPr>
              <a:t>Meet Mrs. Hellmann</a:t>
            </a:r>
            <a:endParaRPr lang="en-US" dirty="0">
              <a:latin typeface="Comic Sans MS" panose="030F0702030302020204" pitchFamily="66" charset="0"/>
            </a:endParaRPr>
          </a:p>
        </p:txBody>
      </p:sp>
      <p:sp>
        <p:nvSpPr>
          <p:cNvPr id="5" name="Content Placeholder 4"/>
          <p:cNvSpPr>
            <a:spLocks noGrp="1"/>
          </p:cNvSpPr>
          <p:nvPr>
            <p:ph sz="half" idx="1"/>
          </p:nvPr>
        </p:nvSpPr>
        <p:spPr>
          <a:xfrm>
            <a:off x="304800" y="914400"/>
            <a:ext cx="4343398" cy="5943600"/>
          </a:xfrm>
        </p:spPr>
        <p:txBody>
          <a:bodyPr>
            <a:noAutofit/>
          </a:bodyPr>
          <a:lstStyle/>
          <a:p>
            <a:pPr marL="285750" lvl="0" indent="-285750" fontAlgn="base">
              <a:spcAft>
                <a:spcPct val="0"/>
              </a:spcAft>
              <a:buClr>
                <a:srgbClr val="297FD5"/>
              </a:buClr>
              <a:buSzPct val="85000"/>
              <a:buFont typeface="Arial" charset="0"/>
              <a:buChar char="•"/>
            </a:pPr>
            <a:r>
              <a:rPr lang="en-US" sz="2200" dirty="0">
                <a:solidFill>
                  <a:prstClr val="black"/>
                </a:solidFill>
                <a:latin typeface="Comic Sans MS" panose="030F0702030302020204" pitchFamily="66" charset="0"/>
              </a:rPr>
              <a:t>I </a:t>
            </a:r>
            <a:r>
              <a:rPr lang="en-US" sz="2200" dirty="0" smtClean="0">
                <a:solidFill>
                  <a:prstClr val="black"/>
                </a:solidFill>
                <a:latin typeface="Comic Sans MS" panose="030F0702030302020204" pitchFamily="66" charset="0"/>
              </a:rPr>
              <a:t>have been happily married for 32 years.</a:t>
            </a:r>
          </a:p>
          <a:p>
            <a:pPr marL="285750" lvl="0" indent="-285750" fontAlgn="base">
              <a:spcAft>
                <a:spcPct val="0"/>
              </a:spcAft>
              <a:buClr>
                <a:srgbClr val="297FD5"/>
              </a:buClr>
              <a:buSzPct val="85000"/>
              <a:buFont typeface="Arial" charset="0"/>
              <a:buChar char="•"/>
            </a:pPr>
            <a:r>
              <a:rPr lang="en-US" sz="2200" dirty="0" smtClean="0">
                <a:solidFill>
                  <a:prstClr val="black"/>
                </a:solidFill>
                <a:latin typeface="Comic Sans MS" panose="030F0702030302020204" pitchFamily="66" charset="0"/>
              </a:rPr>
              <a:t>I have 4 children, 1 son-in-law, and 1 soon to be daughter-in-law.</a:t>
            </a:r>
          </a:p>
          <a:p>
            <a:pPr marL="285750" lvl="0" indent="-285750" fontAlgn="base">
              <a:spcAft>
                <a:spcPct val="0"/>
              </a:spcAft>
              <a:buClr>
                <a:srgbClr val="297FD5"/>
              </a:buClr>
              <a:buSzPct val="85000"/>
              <a:buFont typeface="Arial" charset="0"/>
              <a:buChar char="•"/>
            </a:pPr>
            <a:r>
              <a:rPr lang="en-US" sz="2200" dirty="0" smtClean="0">
                <a:solidFill>
                  <a:prstClr val="black"/>
                </a:solidFill>
                <a:latin typeface="Comic Sans MS" panose="030F0702030302020204" pitchFamily="66" charset="0"/>
              </a:rPr>
              <a:t>I </a:t>
            </a:r>
            <a:r>
              <a:rPr lang="en-US" sz="2200" dirty="0">
                <a:solidFill>
                  <a:prstClr val="black"/>
                </a:solidFill>
                <a:latin typeface="Comic Sans MS" panose="030F0702030302020204" pitchFamily="66" charset="0"/>
              </a:rPr>
              <a:t>received a </a:t>
            </a:r>
            <a:r>
              <a:rPr lang="en-US" sz="2200" dirty="0" err="1">
                <a:solidFill>
                  <a:prstClr val="black"/>
                </a:solidFill>
                <a:latin typeface="Comic Sans MS" panose="030F0702030302020204" pitchFamily="66" charset="0"/>
              </a:rPr>
              <a:t>BSEd</a:t>
            </a:r>
            <a:r>
              <a:rPr lang="en-US" sz="2200" dirty="0">
                <a:solidFill>
                  <a:prstClr val="black"/>
                </a:solidFill>
                <a:latin typeface="Comic Sans MS" panose="030F0702030302020204" pitchFamily="66" charset="0"/>
              </a:rPr>
              <a:t> in Elementary Education, grades </a:t>
            </a:r>
            <a:r>
              <a:rPr lang="en-US" sz="2200" dirty="0" smtClean="0">
                <a:solidFill>
                  <a:prstClr val="black"/>
                </a:solidFill>
                <a:latin typeface="Comic Sans MS" panose="030F0702030302020204" pitchFamily="66" charset="0"/>
              </a:rPr>
              <a:t>1-8, and a Masters of Education in Literacy </a:t>
            </a:r>
            <a:r>
              <a:rPr lang="en-US" sz="2200" dirty="0">
                <a:solidFill>
                  <a:prstClr val="black"/>
                </a:solidFill>
                <a:latin typeface="Comic Sans MS" panose="030F0702030302020204" pitchFamily="66" charset="0"/>
              </a:rPr>
              <a:t>from the University of Cincinnati.</a:t>
            </a:r>
          </a:p>
          <a:p>
            <a:pPr marL="285750" lvl="0" indent="-285750" fontAlgn="base">
              <a:spcAft>
                <a:spcPct val="0"/>
              </a:spcAft>
              <a:buClr>
                <a:srgbClr val="297FD5"/>
              </a:buClr>
              <a:buSzPct val="85000"/>
              <a:buFont typeface="Arial" charset="0"/>
              <a:buChar char="•"/>
            </a:pPr>
            <a:r>
              <a:rPr lang="en-US" sz="2200" dirty="0" smtClean="0">
                <a:solidFill>
                  <a:prstClr val="black"/>
                </a:solidFill>
                <a:latin typeface="Comic Sans MS" panose="030F0702030302020204" pitchFamily="66" charset="0"/>
              </a:rPr>
              <a:t>This is my </a:t>
            </a:r>
            <a:r>
              <a:rPr lang="en-US" sz="2200" b="1" dirty="0" smtClean="0">
                <a:solidFill>
                  <a:prstClr val="black"/>
                </a:solidFill>
                <a:latin typeface="Comic Sans MS" panose="030F0702030302020204" pitchFamily="66" charset="0"/>
              </a:rPr>
              <a:t>23rd</a:t>
            </a:r>
            <a:r>
              <a:rPr lang="en-US" sz="2200" dirty="0" smtClean="0">
                <a:solidFill>
                  <a:prstClr val="black"/>
                </a:solidFill>
                <a:latin typeface="Comic Sans MS" panose="030F0702030302020204" pitchFamily="66" charset="0"/>
              </a:rPr>
              <a:t> year of teaching.  </a:t>
            </a:r>
          </a:p>
          <a:p>
            <a:pPr marL="285750" lvl="0" indent="-285750" fontAlgn="base">
              <a:spcAft>
                <a:spcPct val="0"/>
              </a:spcAft>
              <a:buClr>
                <a:srgbClr val="297FD5"/>
              </a:buClr>
              <a:buSzPct val="85000"/>
              <a:buFont typeface="Arial" charset="0"/>
              <a:buChar char="•"/>
            </a:pPr>
            <a:r>
              <a:rPr lang="en-US" sz="2000" i="1" dirty="0" smtClean="0">
                <a:solidFill>
                  <a:prstClr val="black"/>
                </a:solidFill>
                <a:latin typeface="Comic Sans MS" panose="030F0702030302020204" pitchFamily="66" charset="0"/>
              </a:rPr>
              <a:t>5 years at St. Gabriel’s (grades K &amp; 2), 8 years at Cornerstone Christian Preschool (Pre-K) and this will be my 10</a:t>
            </a:r>
            <a:r>
              <a:rPr lang="en-US" sz="2000" i="1" baseline="30000" dirty="0" smtClean="0">
                <a:solidFill>
                  <a:prstClr val="black"/>
                </a:solidFill>
                <a:latin typeface="Comic Sans MS" panose="030F0702030302020204" pitchFamily="66" charset="0"/>
              </a:rPr>
              <a:t>th</a:t>
            </a:r>
            <a:r>
              <a:rPr lang="en-US" sz="2000" i="1" dirty="0" smtClean="0">
                <a:solidFill>
                  <a:prstClr val="black"/>
                </a:solidFill>
                <a:latin typeface="Comic Sans MS" panose="030F0702030302020204" pitchFamily="66" charset="0"/>
              </a:rPr>
              <a:t> year back at SGCS in the 4</a:t>
            </a:r>
            <a:r>
              <a:rPr lang="en-US" sz="2000" i="1" baseline="30000" dirty="0" smtClean="0">
                <a:solidFill>
                  <a:prstClr val="black"/>
                </a:solidFill>
                <a:latin typeface="Comic Sans MS" panose="030F0702030302020204" pitchFamily="66" charset="0"/>
              </a:rPr>
              <a:t>th </a:t>
            </a:r>
            <a:r>
              <a:rPr lang="en-US" sz="2000" i="1" dirty="0" smtClean="0">
                <a:solidFill>
                  <a:prstClr val="black"/>
                </a:solidFill>
                <a:latin typeface="Comic Sans MS" panose="030F0702030302020204" pitchFamily="66" charset="0"/>
              </a:rPr>
              <a:t>grade.</a:t>
            </a:r>
            <a:endParaRPr lang="en-US" sz="2000" i="1" dirty="0">
              <a:latin typeface="Comic Sans MS" panose="030F0702030302020204" pitchFamily="66" charset="0"/>
            </a:endParaRPr>
          </a:p>
        </p:txBody>
      </p:sp>
      <p:sp>
        <p:nvSpPr>
          <p:cNvPr id="6" name="Content Placeholder 5"/>
          <p:cNvSpPr>
            <a:spLocks noGrp="1"/>
          </p:cNvSpPr>
          <p:nvPr>
            <p:ph sz="half" idx="2"/>
          </p:nvPr>
        </p:nvSpPr>
        <p:spPr>
          <a:xfrm>
            <a:off x="5081431" y="1600200"/>
            <a:ext cx="3947469" cy="4525963"/>
          </a:xfrm>
        </p:spPr>
        <p:txBody>
          <a:bodyPr/>
          <a:lstStyle/>
          <a:p>
            <a:pPr marL="0" lvl="0" indent="0" algn="ctr" fontAlgn="base">
              <a:spcBef>
                <a:spcPct val="0"/>
              </a:spcBef>
              <a:spcAft>
                <a:spcPct val="0"/>
              </a:spcAft>
              <a:buClrTx/>
              <a:buSzTx/>
              <a:buNone/>
            </a:pPr>
            <a:r>
              <a:rPr lang="en-US" sz="2800" b="1" u="sng" dirty="0" smtClean="0">
                <a:solidFill>
                  <a:srgbClr val="FF0000"/>
                </a:solidFill>
                <a:latin typeface="Garamond" pitchFamily="18" charset="0"/>
              </a:rPr>
              <a:t>Contact Information</a:t>
            </a:r>
          </a:p>
          <a:p>
            <a:pPr marL="0" lvl="0" indent="0" algn="ctr" fontAlgn="base">
              <a:spcBef>
                <a:spcPct val="0"/>
              </a:spcBef>
              <a:spcAft>
                <a:spcPct val="0"/>
              </a:spcAft>
              <a:buClrTx/>
              <a:buSzTx/>
              <a:buNone/>
            </a:pPr>
            <a:endParaRPr lang="en-US" sz="2400" b="1" dirty="0" smtClean="0">
              <a:solidFill>
                <a:srgbClr val="FF0000"/>
              </a:solidFill>
              <a:latin typeface="Garamond" pitchFamily="18" charset="0"/>
            </a:endParaRPr>
          </a:p>
          <a:p>
            <a:pPr marL="285750" lvl="0" indent="-285750" fontAlgn="base">
              <a:spcBef>
                <a:spcPct val="0"/>
              </a:spcBef>
              <a:spcAft>
                <a:spcPct val="0"/>
              </a:spcAft>
              <a:buClrTx/>
              <a:buSzTx/>
              <a:buFont typeface="Arial" charset="0"/>
              <a:buChar char="•"/>
            </a:pPr>
            <a:r>
              <a:rPr lang="en-US" sz="2400" dirty="0" smtClean="0">
                <a:solidFill>
                  <a:prstClr val="black"/>
                </a:solidFill>
                <a:latin typeface="Garamond" pitchFamily="18" charset="0"/>
              </a:rPr>
              <a:t>Email</a:t>
            </a:r>
            <a:r>
              <a:rPr lang="en-US" sz="2400" dirty="0">
                <a:solidFill>
                  <a:prstClr val="black"/>
                </a:solidFill>
                <a:latin typeface="Garamond" pitchFamily="18" charset="0"/>
              </a:rPr>
              <a:t>: </a:t>
            </a:r>
            <a:r>
              <a:rPr lang="en-US" sz="1800" b="1" dirty="0">
                <a:solidFill>
                  <a:prstClr val="black"/>
                </a:solidFill>
                <a:latin typeface="Comic Sans MS" panose="030F0702030302020204" pitchFamily="66" charset="0"/>
              </a:rPr>
              <a:t>t.hellmann@stgabeschool.org</a:t>
            </a:r>
          </a:p>
          <a:p>
            <a:pPr marL="285750" lvl="0" indent="-285750" fontAlgn="base">
              <a:spcBef>
                <a:spcPct val="0"/>
              </a:spcBef>
              <a:spcAft>
                <a:spcPct val="0"/>
              </a:spcAft>
              <a:buClrTx/>
              <a:buSzTx/>
              <a:buFont typeface="Arial" charset="0"/>
              <a:buChar char="•"/>
            </a:pPr>
            <a:r>
              <a:rPr lang="en-US" sz="2400" dirty="0">
                <a:solidFill>
                  <a:prstClr val="black"/>
                </a:solidFill>
                <a:latin typeface="Garamond" pitchFamily="18" charset="0"/>
              </a:rPr>
              <a:t>Phone:  </a:t>
            </a:r>
            <a:r>
              <a:rPr lang="en-US" sz="2400" b="1" dirty="0">
                <a:solidFill>
                  <a:prstClr val="black"/>
                </a:solidFill>
                <a:latin typeface="Garamond" pitchFamily="18" charset="0"/>
              </a:rPr>
              <a:t>771-5220 ext. 218</a:t>
            </a:r>
          </a:p>
          <a:p>
            <a:pPr marL="285750" lvl="0" indent="-285750" fontAlgn="base">
              <a:spcBef>
                <a:spcPct val="0"/>
              </a:spcBef>
              <a:spcAft>
                <a:spcPct val="0"/>
              </a:spcAft>
              <a:buClrTx/>
              <a:buSzTx/>
              <a:buFont typeface="Arial" charset="0"/>
              <a:buChar char="•"/>
            </a:pPr>
            <a:r>
              <a:rPr lang="en-US" sz="2400" dirty="0">
                <a:solidFill>
                  <a:prstClr val="black"/>
                </a:solidFill>
                <a:latin typeface="Garamond" pitchFamily="18" charset="0"/>
              </a:rPr>
              <a:t>Plan book</a:t>
            </a:r>
          </a:p>
          <a:p>
            <a:pPr marL="285750" lvl="0" indent="-285750" fontAlgn="base">
              <a:spcBef>
                <a:spcPct val="0"/>
              </a:spcBef>
              <a:spcAft>
                <a:spcPct val="0"/>
              </a:spcAft>
              <a:buClrTx/>
              <a:buSzTx/>
              <a:buFont typeface="Arial" charset="0"/>
              <a:buChar char="•"/>
            </a:pPr>
            <a:r>
              <a:rPr lang="en-US" sz="2400" dirty="0">
                <a:solidFill>
                  <a:prstClr val="black"/>
                </a:solidFill>
                <a:latin typeface="Garamond" pitchFamily="18" charset="0"/>
              </a:rPr>
              <a:t>Conferences</a:t>
            </a:r>
            <a:endParaRPr lang="en-US" sz="1800" dirty="0">
              <a:solidFill>
                <a:prstClr val="black"/>
              </a:solidFill>
              <a:latin typeface="Garamond" pitchFamily="18" charset="0"/>
            </a:endParaRPr>
          </a:p>
          <a:p>
            <a:endParaRPr lang="en-US" dirty="0"/>
          </a:p>
        </p:txBody>
      </p:sp>
      <p:pic>
        <p:nvPicPr>
          <p:cNvPr id="7" name="Picture 4" descr="http://img2.findthebest.com/sites/default/files/2264/media/images/University_of_Cincinnati_428909.png">
            <a:hlinkClick r:id="rId2"/>
          </p:cNvPr>
          <p:cNvPicPr>
            <a:picLocks noChangeAspect="1" noChangeArrowheads="1"/>
          </p:cNvPicPr>
          <p:nvPr/>
        </p:nvPicPr>
        <p:blipFill>
          <a:blip r:embed="rId3"/>
          <a:srcRect/>
          <a:stretch>
            <a:fillRect/>
          </a:stretch>
        </p:blipFill>
        <p:spPr bwMode="auto">
          <a:xfrm rot="20891341">
            <a:off x="4826072" y="4685964"/>
            <a:ext cx="1307321" cy="187325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933">
            <a:off x="6858000" y="4419600"/>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33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382000" cy="6463308"/>
          </a:xfrm>
          <a:prstGeom prst="rect">
            <a:avLst/>
          </a:prstGeom>
        </p:spPr>
        <p:txBody>
          <a:bodyPr wrap="square">
            <a:spAutoFit/>
          </a:bodyPr>
          <a:lstStyle/>
          <a:p>
            <a:pPr marL="273050" lvl="0" indent="-273050">
              <a:buClr>
                <a:srgbClr val="297FD5"/>
              </a:buClr>
              <a:buFont typeface="Brush Script MT" pitchFamily="66" charset="0"/>
              <a:buChar char="O"/>
            </a:pPr>
            <a:endParaRPr lang="en-US" sz="2000" u="sng" dirty="0" smtClean="0">
              <a:solidFill>
                <a:prstClr val="black"/>
              </a:solidFill>
            </a:endParaRPr>
          </a:p>
          <a:p>
            <a:pPr marL="273050" lvl="0" indent="-273050">
              <a:buClr>
                <a:srgbClr val="297FD5"/>
              </a:buClr>
              <a:buFont typeface="Brush Script MT" pitchFamily="66" charset="0"/>
              <a:buChar char="O"/>
            </a:pPr>
            <a:endParaRPr lang="en-US" sz="2000" u="sng" dirty="0" smtClean="0">
              <a:solidFill>
                <a:prstClr val="black"/>
              </a:solidFill>
            </a:endParaRPr>
          </a:p>
          <a:p>
            <a:pPr lvl="0">
              <a:buClr>
                <a:srgbClr val="297FD5"/>
              </a:buClr>
            </a:pPr>
            <a:r>
              <a:rPr lang="en-US" sz="2200" b="1" u="sng" dirty="0" smtClean="0">
                <a:solidFill>
                  <a:prstClr val="black"/>
                </a:solidFill>
              </a:rPr>
              <a:t>Economics</a:t>
            </a:r>
            <a:endParaRPr lang="en-US" sz="2200" b="1" u="sng" dirty="0">
              <a:solidFill>
                <a:prstClr val="black"/>
              </a:solidFill>
            </a:endParaRPr>
          </a:p>
          <a:p>
            <a:pPr marL="366713" lvl="1">
              <a:buClr>
                <a:srgbClr val="297FD5"/>
              </a:buClr>
            </a:pPr>
            <a:r>
              <a:rPr lang="en-US" sz="2200" dirty="0" smtClean="0">
                <a:solidFill>
                  <a:prstClr val="black"/>
                </a:solidFill>
              </a:rPr>
              <a:t>1. Use </a:t>
            </a:r>
            <a:r>
              <a:rPr lang="en-US" sz="2200" dirty="0">
                <a:solidFill>
                  <a:prstClr val="black"/>
                </a:solidFill>
              </a:rPr>
              <a:t>tables and charts to interpret information</a:t>
            </a:r>
          </a:p>
          <a:p>
            <a:pPr marL="366713" lvl="1">
              <a:buClr>
                <a:srgbClr val="297FD5"/>
              </a:buClr>
            </a:pPr>
            <a:r>
              <a:rPr lang="en-US" sz="2200" dirty="0" smtClean="0">
                <a:solidFill>
                  <a:prstClr val="black"/>
                </a:solidFill>
              </a:rPr>
              <a:t>2. Can </a:t>
            </a:r>
            <a:r>
              <a:rPr lang="en-US" sz="2200" dirty="0">
                <a:solidFill>
                  <a:prstClr val="black"/>
                </a:solidFill>
              </a:rPr>
              <a:t>explain characteristics of entrepreneurship, including risks and benefits</a:t>
            </a:r>
          </a:p>
          <a:p>
            <a:pPr marL="366713" lvl="1">
              <a:buClr>
                <a:srgbClr val="297FD5"/>
              </a:buClr>
            </a:pPr>
            <a:r>
              <a:rPr lang="en-US" sz="2200" dirty="0" smtClean="0">
                <a:solidFill>
                  <a:prstClr val="black"/>
                </a:solidFill>
              </a:rPr>
              <a:t>3. Can </a:t>
            </a:r>
            <a:r>
              <a:rPr lang="en-US" sz="2200" dirty="0">
                <a:solidFill>
                  <a:prstClr val="black"/>
                </a:solidFill>
              </a:rPr>
              <a:t>demonstrate how saving a portion of income contributes to an individual’s financial well-being</a:t>
            </a:r>
          </a:p>
          <a:p>
            <a:pPr marL="366713" lvl="1">
              <a:buClr>
                <a:srgbClr val="297FD5"/>
              </a:buClr>
            </a:pPr>
            <a:r>
              <a:rPr lang="en-US" sz="2200" dirty="0" smtClean="0">
                <a:solidFill>
                  <a:prstClr val="black"/>
                </a:solidFill>
              </a:rPr>
              <a:t>4. Can </a:t>
            </a:r>
            <a:r>
              <a:rPr lang="en-US" sz="2200" dirty="0">
                <a:solidFill>
                  <a:prstClr val="black"/>
                </a:solidFill>
              </a:rPr>
              <a:t>explain how individuals can save more of their money by reducing spending</a:t>
            </a:r>
            <a:r>
              <a:rPr lang="en-US" sz="2200" dirty="0" smtClean="0">
                <a:solidFill>
                  <a:prstClr val="black"/>
                </a:solidFill>
              </a:rPr>
              <a:t>.</a:t>
            </a:r>
          </a:p>
          <a:p>
            <a:pPr marL="366713" lvl="1">
              <a:buClr>
                <a:srgbClr val="297FD5"/>
              </a:buClr>
            </a:pPr>
            <a:endParaRPr lang="en-US" sz="2200" dirty="0">
              <a:solidFill>
                <a:prstClr val="black"/>
              </a:solidFill>
            </a:endParaRPr>
          </a:p>
          <a:p>
            <a:r>
              <a:rPr lang="en-US" sz="2200" b="1" u="sng" dirty="0" smtClean="0"/>
              <a:t>Information/Sources we use:</a:t>
            </a:r>
          </a:p>
          <a:p>
            <a:pPr lvl="1"/>
            <a:r>
              <a:rPr lang="en-US" sz="2200" dirty="0" smtClean="0"/>
              <a:t>Harcourt States and Regions textbook</a:t>
            </a:r>
          </a:p>
          <a:p>
            <a:pPr lvl="1"/>
            <a:r>
              <a:rPr lang="en-US" sz="2200" dirty="0" smtClean="0"/>
              <a:t>Notebooks</a:t>
            </a:r>
          </a:p>
          <a:p>
            <a:pPr lvl="1"/>
            <a:r>
              <a:rPr lang="en-US" sz="2200" dirty="0" smtClean="0"/>
              <a:t>Ohio History newspapers</a:t>
            </a:r>
          </a:p>
          <a:p>
            <a:pPr lvl="1"/>
            <a:r>
              <a:rPr lang="en-US" sz="2200" dirty="0" smtClean="0"/>
              <a:t>Classroom atlases</a:t>
            </a:r>
          </a:p>
          <a:p>
            <a:pPr lvl="1"/>
            <a:r>
              <a:rPr lang="en-US" sz="2200" dirty="0" smtClean="0"/>
              <a:t>Picture books, nonfiction books, leveled readers</a:t>
            </a:r>
          </a:p>
          <a:p>
            <a:pPr lvl="1"/>
            <a:r>
              <a:rPr lang="en-US" sz="2200" dirty="0" smtClean="0"/>
              <a:t>Websites</a:t>
            </a:r>
          </a:p>
          <a:p>
            <a:pPr marL="366713" lvl="1">
              <a:buClr>
                <a:srgbClr val="297FD5"/>
              </a:buClr>
            </a:pPr>
            <a:endParaRPr lang="en-US" sz="2200" dirty="0">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36865"/>
            <a:ext cx="1380970" cy="138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25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762000"/>
            <a:ext cx="8229600" cy="914400"/>
          </a:xfrm>
        </p:spPr>
        <p:txBody>
          <a:bodyPr>
            <a:normAutofit/>
          </a:bodyPr>
          <a:lstStyle/>
          <a:p>
            <a:pPr algn="l"/>
            <a:r>
              <a:rPr lang="en-US" dirty="0" smtClean="0"/>
              <a:t>       </a:t>
            </a:r>
            <a:r>
              <a:rPr lang="en-US" u="sng" dirty="0" smtClean="0">
                <a:solidFill>
                  <a:srgbClr val="0070C0"/>
                </a:solidFill>
                <a:effectLst>
                  <a:outerShdw blurRad="38100" dist="38100" dir="2700000" algn="tl">
                    <a:srgbClr val="000000">
                      <a:alpha val="43137"/>
                    </a:srgbClr>
                  </a:outerShdw>
                </a:effectLst>
                <a:latin typeface="Comic Sans MS" panose="030F0702030302020204" pitchFamily="66" charset="0"/>
              </a:rPr>
              <a:t>Grading</a:t>
            </a:r>
            <a:endParaRPr lang="en-US" u="sng"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609600" y="2590800"/>
            <a:ext cx="7924800" cy="3505200"/>
          </a:xfrm>
        </p:spPr>
        <p:txBody>
          <a:bodyPr>
            <a:normAutofit fontScale="85000" lnSpcReduction="10000"/>
          </a:bodyPr>
          <a:lstStyle/>
          <a:p>
            <a:pPr marL="457200" indent="-457200" algn="l">
              <a:buFont typeface="Arial" panose="020B0604020202020204" pitchFamily="34" charset="0"/>
              <a:buChar char="•"/>
            </a:pPr>
            <a:r>
              <a:rPr lang="en-US" b="1" dirty="0" smtClean="0">
                <a:latin typeface="Comic Sans MS" panose="030F0702030302020204" pitchFamily="66" charset="0"/>
              </a:rPr>
              <a:t>Grading is done on </a:t>
            </a:r>
            <a:r>
              <a:rPr lang="en-US" b="1" dirty="0">
                <a:latin typeface="Comic Sans MS" panose="030F0702030302020204" pitchFamily="66" charset="0"/>
              </a:rPr>
              <a:t>percentages.</a:t>
            </a:r>
          </a:p>
          <a:p>
            <a:pPr marL="457200" indent="-457200" algn="l">
              <a:buFont typeface="Arial" panose="020B0604020202020204" pitchFamily="34" charset="0"/>
              <a:buChar char="•"/>
            </a:pPr>
            <a:r>
              <a:rPr lang="en-US" b="1" dirty="0">
                <a:latin typeface="Comic Sans MS" panose="030F0702030302020204" pitchFamily="66" charset="0"/>
              </a:rPr>
              <a:t>Classwork and homework are weighed one time.</a:t>
            </a:r>
          </a:p>
          <a:p>
            <a:pPr marL="457200" indent="-457200" algn="l">
              <a:buFont typeface="Arial" panose="020B0604020202020204" pitchFamily="34" charset="0"/>
              <a:buChar char="•"/>
            </a:pPr>
            <a:r>
              <a:rPr lang="en-US" b="1" dirty="0">
                <a:latin typeface="Comic Sans MS" panose="030F0702030302020204" pitchFamily="66" charset="0"/>
              </a:rPr>
              <a:t>Projects, quizzes and tests are weighed twice.</a:t>
            </a:r>
          </a:p>
          <a:p>
            <a:pPr marL="457200" indent="-457200" algn="l">
              <a:buFont typeface="Arial" panose="020B0604020202020204" pitchFamily="34" charset="0"/>
              <a:buChar char="•"/>
            </a:pPr>
            <a:r>
              <a:rPr lang="en-US" b="1" dirty="0">
                <a:latin typeface="Comic Sans MS" panose="030F0702030302020204" pitchFamily="66" charset="0"/>
              </a:rPr>
              <a:t>The lowest classwork and homework grades will be dropped at the end of each trimester.</a:t>
            </a:r>
          </a:p>
          <a:p>
            <a:pPr marL="457200" indent="-457200" algn="l">
              <a:buFont typeface="Arial" panose="020B0604020202020204" pitchFamily="34" charset="0"/>
              <a:buChar char="•"/>
            </a:pPr>
            <a:r>
              <a:rPr lang="en-US" b="1" dirty="0">
                <a:solidFill>
                  <a:srgbClr val="FF0000"/>
                </a:solidFill>
                <a:latin typeface="Comic Sans MS" panose="030F0702030302020204" pitchFamily="66" charset="0"/>
              </a:rPr>
              <a:t>We do not offer extra credit </a:t>
            </a:r>
            <a:r>
              <a:rPr lang="en-US" b="1" dirty="0" smtClean="0">
                <a:solidFill>
                  <a:srgbClr val="FF0000"/>
                </a:solidFill>
                <a:latin typeface="Comic Sans MS" panose="030F0702030302020204" pitchFamily="66" charset="0"/>
              </a:rPr>
              <a:t>work</a:t>
            </a:r>
          </a:p>
          <a:p>
            <a:pPr marL="457200" indent="-457200" algn="l">
              <a:buFont typeface="Arial" panose="020B0604020202020204" pitchFamily="34" charset="0"/>
              <a:buChar char="•"/>
            </a:pPr>
            <a:r>
              <a:rPr lang="en-US" b="1" dirty="0" smtClean="0">
                <a:latin typeface="Comic Sans MS" panose="030F0702030302020204" pitchFamily="66" charset="0"/>
              </a:rPr>
              <a:t>On occasion I will allow for test corrections</a:t>
            </a:r>
            <a:endParaRPr lang="en-US" b="1" dirty="0">
              <a:latin typeface="Comic Sans MS" panose="030F0702030302020204" pitchFamily="66" charset="0"/>
            </a:endParaRP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65032"/>
            <a:ext cx="2219325" cy="180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374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0070C0"/>
                </a:solidFill>
                <a:effectLst>
                  <a:outerShdw blurRad="38100" dist="38100" dir="2700000" algn="tl">
                    <a:srgbClr val="000000">
                      <a:alpha val="43137"/>
                    </a:srgbClr>
                  </a:outerShdw>
                </a:effectLst>
                <a:latin typeface="Comic Sans MS" panose="030F0702030302020204" pitchFamily="66" charset="0"/>
              </a:rPr>
              <a:t>Homework</a:t>
            </a:r>
          </a:p>
        </p:txBody>
      </p:sp>
      <p:sp>
        <p:nvSpPr>
          <p:cNvPr id="4" name="Content Placeholder 3"/>
          <p:cNvSpPr>
            <a:spLocks noGrp="1"/>
          </p:cNvSpPr>
          <p:nvPr>
            <p:ph sz="half" idx="1"/>
          </p:nvPr>
        </p:nvSpPr>
        <p:spPr>
          <a:xfrm>
            <a:off x="457200" y="2133600"/>
            <a:ext cx="4038600" cy="4572000"/>
          </a:xfrm>
        </p:spPr>
        <p:txBody>
          <a:bodyPr>
            <a:normAutofit fontScale="77500" lnSpcReduction="20000"/>
          </a:bodyPr>
          <a:lstStyle/>
          <a:p>
            <a:pPr marL="274320" indent="-274320" fontAlgn="auto">
              <a:spcAft>
                <a:spcPts val="0"/>
              </a:spcAft>
              <a:defRPr/>
            </a:pPr>
            <a:r>
              <a:rPr lang="en-US" sz="2800" dirty="0"/>
              <a:t>Math homework will be frequent, but I strive to make it quick and meaningful.</a:t>
            </a:r>
          </a:p>
          <a:p>
            <a:pPr marL="274320" indent="-274320" fontAlgn="auto">
              <a:spcAft>
                <a:spcPts val="0"/>
              </a:spcAft>
              <a:defRPr/>
            </a:pPr>
            <a:r>
              <a:rPr lang="en-US" sz="2800" dirty="0"/>
              <a:t>Mathematics is a subject that builds on concepts previously learned, so it is essential that they stay on track</a:t>
            </a:r>
          </a:p>
          <a:p>
            <a:pPr marL="274320" indent="-274320" fontAlgn="auto">
              <a:spcAft>
                <a:spcPts val="0"/>
              </a:spcAft>
              <a:defRPr/>
            </a:pPr>
            <a:r>
              <a:rPr lang="en-US" sz="2800" dirty="0"/>
              <a:t>Homework will be graded; either at full-value or as a completion grade</a:t>
            </a:r>
            <a:r>
              <a:rPr lang="en-US" sz="2800" dirty="0" smtClean="0"/>
              <a:t>.</a:t>
            </a:r>
          </a:p>
          <a:p>
            <a:pPr marL="274320" indent="-274320" fontAlgn="auto">
              <a:spcAft>
                <a:spcPts val="0"/>
              </a:spcAft>
              <a:defRPr/>
            </a:pPr>
            <a:r>
              <a:rPr lang="en-US" sz="2800" dirty="0" smtClean="0"/>
              <a:t>Students will have a daily language review sheet with a quiz on Friday.</a:t>
            </a:r>
            <a:endParaRPr lang="en-US" sz="2800" dirty="0"/>
          </a:p>
          <a:p>
            <a:endParaRPr lang="en-US" dirty="0"/>
          </a:p>
        </p:txBody>
      </p:sp>
      <p:sp>
        <p:nvSpPr>
          <p:cNvPr id="5" name="Content Placeholder 4"/>
          <p:cNvSpPr>
            <a:spLocks noGrp="1"/>
          </p:cNvSpPr>
          <p:nvPr>
            <p:ph sz="half" idx="2"/>
          </p:nvPr>
        </p:nvSpPr>
        <p:spPr>
          <a:xfrm>
            <a:off x="4648200" y="1295400"/>
            <a:ext cx="4038600" cy="4830763"/>
          </a:xfrm>
        </p:spPr>
        <p:txBody>
          <a:bodyPr>
            <a:noAutofit/>
          </a:bodyPr>
          <a:lstStyle/>
          <a:p>
            <a:pPr marL="274320" indent="-274320" fontAlgn="auto">
              <a:spcAft>
                <a:spcPts val="0"/>
              </a:spcAft>
              <a:defRPr/>
            </a:pPr>
            <a:r>
              <a:rPr lang="en-US" sz="2400" dirty="0"/>
              <a:t>The students have homework coming from many </a:t>
            </a:r>
            <a:r>
              <a:rPr lang="en-US" sz="2400" dirty="0" smtClean="0"/>
              <a:t>subjects.  I will try not to give major assignments at the same time.</a:t>
            </a:r>
            <a:endParaRPr lang="en-US" sz="2400" dirty="0"/>
          </a:p>
          <a:p>
            <a:pPr marL="457200" indent="-457200">
              <a:defRPr/>
            </a:pPr>
            <a:r>
              <a:rPr lang="en-US" sz="2400" dirty="0" smtClean="0"/>
              <a:t>Students will have nightly/weekly reading homework.</a:t>
            </a:r>
            <a:endParaRPr lang="en-US" sz="2400" dirty="0"/>
          </a:p>
          <a:p>
            <a:pPr marL="274320" indent="-274320" fontAlgn="auto">
              <a:spcAft>
                <a:spcPts val="0"/>
              </a:spcAft>
              <a:defRPr/>
            </a:pPr>
            <a:r>
              <a:rPr lang="en-US" sz="2400" dirty="0"/>
              <a:t>Research for projects will be done at home.  Materials will be brought to school and the projects will be completed in class.</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66" y="143870"/>
            <a:ext cx="1905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703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914400"/>
          </a:xfrm>
        </p:spPr>
        <p:txBody>
          <a:bodyPr/>
          <a:lstStyle/>
          <a:p>
            <a:r>
              <a:rPr lang="en-US" u="sng" dirty="0">
                <a:solidFill>
                  <a:srgbClr val="0070C0"/>
                </a:solidFill>
                <a:effectLst>
                  <a:outerShdw blurRad="38100" dist="38100" dir="2700000" algn="tl">
                    <a:srgbClr val="000000">
                      <a:alpha val="43137"/>
                    </a:srgbClr>
                  </a:outerShdw>
                </a:effectLst>
                <a:latin typeface="Comic Sans MS" panose="030F0702030302020204" pitchFamily="66" charset="0"/>
              </a:rPr>
              <a:t>Tests</a:t>
            </a:r>
          </a:p>
        </p:txBody>
      </p:sp>
      <p:sp>
        <p:nvSpPr>
          <p:cNvPr id="3" name="Subtitle 2"/>
          <p:cNvSpPr>
            <a:spLocks noGrp="1"/>
          </p:cNvSpPr>
          <p:nvPr>
            <p:ph type="subTitle" idx="1"/>
          </p:nvPr>
        </p:nvSpPr>
        <p:spPr>
          <a:xfrm>
            <a:off x="685800" y="1371600"/>
            <a:ext cx="8001000" cy="3712698"/>
          </a:xfrm>
        </p:spPr>
        <p:txBody>
          <a:bodyPr>
            <a:normAutofit fontScale="92500" lnSpcReduction="20000"/>
          </a:bodyPr>
          <a:lstStyle/>
          <a:p>
            <a:pPr marL="457200" indent="-457200" algn="l" fontAlgn="auto">
              <a:spcAft>
                <a:spcPts val="0"/>
              </a:spcAft>
              <a:buFont typeface="Arial" panose="020B0604020202020204" pitchFamily="34" charset="0"/>
              <a:buChar char="•"/>
              <a:defRPr/>
            </a:pPr>
            <a:r>
              <a:rPr lang="en-US" dirty="0">
                <a:latin typeface="Comic Sans MS" panose="030F0702030302020204" pitchFamily="66" charset="0"/>
              </a:rPr>
              <a:t>Students are notified of a test usually one week in advance.</a:t>
            </a:r>
          </a:p>
          <a:p>
            <a:pPr marL="457200" indent="-457200" algn="l" fontAlgn="auto">
              <a:spcAft>
                <a:spcPts val="0"/>
              </a:spcAft>
              <a:buFont typeface="Arial" panose="020B0604020202020204" pitchFamily="34" charset="0"/>
              <a:buChar char="•"/>
              <a:defRPr/>
            </a:pPr>
            <a:r>
              <a:rPr lang="en-US" dirty="0">
                <a:latin typeface="Comic Sans MS" panose="030F0702030302020204" pitchFamily="66" charset="0"/>
              </a:rPr>
              <a:t>We typically review for the tests &amp; quizzes a day or 2 before the actual test.  </a:t>
            </a:r>
            <a:endParaRPr lang="en-US" dirty="0" smtClean="0">
              <a:latin typeface="Comic Sans MS" panose="030F0702030302020204" pitchFamily="66" charset="0"/>
            </a:endParaRPr>
          </a:p>
          <a:p>
            <a:pPr marL="914400" lvl="1" indent="-457200" algn="l">
              <a:buFont typeface="Arial" panose="020B0604020202020204" pitchFamily="34" charset="0"/>
              <a:buChar char="•"/>
              <a:defRPr/>
            </a:pPr>
            <a:r>
              <a:rPr lang="en-US" sz="2800" dirty="0" smtClean="0">
                <a:solidFill>
                  <a:srgbClr val="FF0000"/>
                </a:solidFill>
                <a:latin typeface="Comic Sans MS" panose="030F0702030302020204" pitchFamily="66" charset="0"/>
              </a:rPr>
              <a:t>I </a:t>
            </a:r>
            <a:r>
              <a:rPr lang="en-US" sz="2800" dirty="0">
                <a:solidFill>
                  <a:srgbClr val="FF0000"/>
                </a:solidFill>
                <a:latin typeface="Comic Sans MS" panose="030F0702030302020204" pitchFamily="66" charset="0"/>
              </a:rPr>
              <a:t>go over every question and answer.   Students are allowed and encouraged to take notes during this review</a:t>
            </a:r>
            <a:r>
              <a:rPr lang="en-US" sz="2800" dirty="0" smtClean="0">
                <a:solidFill>
                  <a:srgbClr val="FF0000"/>
                </a:solidFill>
                <a:latin typeface="Comic Sans MS" panose="030F0702030302020204" pitchFamily="66" charset="0"/>
              </a:rPr>
              <a:t>. </a:t>
            </a:r>
          </a:p>
          <a:p>
            <a:pPr marL="457200" indent="-457200" algn="l" fontAlgn="auto">
              <a:spcAft>
                <a:spcPts val="0"/>
              </a:spcAft>
              <a:buFont typeface="Arial" panose="020B0604020202020204" pitchFamily="34" charset="0"/>
              <a:buChar char="•"/>
              <a:defRPr/>
            </a:pPr>
            <a:r>
              <a:rPr lang="en-US" dirty="0" smtClean="0">
                <a:latin typeface="Comic Sans MS" panose="030F0702030302020204" pitchFamily="66" charset="0"/>
              </a:rPr>
              <a:t>Any </a:t>
            </a:r>
            <a:r>
              <a:rPr lang="en-US" dirty="0">
                <a:latin typeface="Comic Sans MS" panose="030F0702030302020204" pitchFamily="66" charset="0"/>
              </a:rPr>
              <a:t>review homework will be corrected and discussed in class together.  It will be sent home so that students can use it to study.</a:t>
            </a:r>
          </a:p>
          <a:p>
            <a:endParaRPr lang="en-US" dirty="0">
              <a:latin typeface="Comic Sans MS" panose="030F0702030302020204" pitchFamily="66"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996136"/>
            <a:ext cx="3276599" cy="1690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412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0"/>
            <a:ext cx="8229600" cy="1676400"/>
          </a:xfrm>
        </p:spPr>
        <p:txBody>
          <a:bodyPr>
            <a:normAutofit/>
          </a:bodyPr>
          <a:lstStyle/>
          <a:p>
            <a:r>
              <a:rPr lang="en-US" u="sng" dirty="0" smtClean="0">
                <a:solidFill>
                  <a:srgbClr val="0070C0"/>
                </a:solidFill>
                <a:effectLst>
                  <a:outerShdw blurRad="38100" dist="38100" dir="2700000" algn="tl">
                    <a:srgbClr val="000000">
                      <a:alpha val="43137"/>
                    </a:srgbClr>
                  </a:outerShdw>
                </a:effectLst>
                <a:latin typeface="Comic Sans MS" panose="030F0702030302020204" pitchFamily="66" charset="0"/>
              </a:rPr>
              <a:t>CLASSROOM EXPECTATIONS</a:t>
            </a:r>
            <a:endParaRPr lang="en-US" u="sng"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381000" y="1981200"/>
            <a:ext cx="8458200" cy="3429000"/>
          </a:xfrm>
        </p:spPr>
        <p:txBody>
          <a:bodyPr>
            <a:normAutofit fontScale="85000" lnSpcReduction="20000"/>
          </a:bodyPr>
          <a:lstStyle/>
          <a:p>
            <a:pPr marL="457200" indent="-457200" algn="l">
              <a:buFont typeface="Arial" panose="020B0604020202020204" pitchFamily="34" charset="0"/>
              <a:buChar char="•"/>
            </a:pPr>
            <a:r>
              <a:rPr lang="en-US" dirty="0" smtClean="0">
                <a:latin typeface="Comic Sans MS" panose="030F0702030302020204" pitchFamily="66" charset="0"/>
              </a:rPr>
              <a:t>I expect students to be respectful &amp; kind and to try to make good choices.  </a:t>
            </a:r>
          </a:p>
          <a:p>
            <a:pPr marL="457200" indent="-457200" algn="l">
              <a:buFont typeface="Arial" panose="020B0604020202020204" pitchFamily="34" charset="0"/>
              <a:buChar char="•"/>
            </a:pPr>
            <a:r>
              <a:rPr lang="en-US" dirty="0" smtClean="0">
                <a:latin typeface="Comic Sans MS" panose="030F0702030302020204" pitchFamily="66" charset="0"/>
              </a:rPr>
              <a:t>I will spend a lot of time helping students become organized and build positive classroom environments. </a:t>
            </a:r>
          </a:p>
          <a:p>
            <a:pPr marL="457200" indent="-457200" algn="l">
              <a:buFont typeface="Arial" panose="020B0604020202020204" pitchFamily="34" charset="0"/>
              <a:buChar char="•"/>
            </a:pPr>
            <a:r>
              <a:rPr lang="en-US" dirty="0" smtClean="0">
                <a:latin typeface="Comic Sans MS" panose="030F0702030302020204" pitchFamily="66" charset="0"/>
              </a:rPr>
              <a:t>I expect all students to behave not just in the classroom, but in specials’ classes, on the playground, and in the cafeteria.</a:t>
            </a:r>
          </a:p>
          <a:p>
            <a:pPr marL="457200" indent="-457200" algn="l">
              <a:buFont typeface="Arial" panose="020B0604020202020204" pitchFamily="34" charset="0"/>
              <a:buChar char="•"/>
            </a:pPr>
            <a:r>
              <a:rPr lang="en-US" dirty="0" smtClean="0">
                <a:latin typeface="Comic Sans MS" panose="030F0702030302020204" pitchFamily="66" charset="0"/>
              </a:rPr>
              <a:t>I expect students to come to class prepared to learn each day, have all of their supplies, and have a positive attitude.</a:t>
            </a:r>
            <a:endParaRPr lang="en-US"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181600"/>
            <a:ext cx="212064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272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0200" y="685800"/>
            <a:ext cx="6248400" cy="584775"/>
          </a:xfrm>
          <a:prstGeom prst="rect">
            <a:avLst/>
          </a:prstGeom>
        </p:spPr>
        <p:txBody>
          <a:bodyPr wrap="square">
            <a:spAutoFit/>
          </a:bodyPr>
          <a:lstStyle/>
          <a:p>
            <a:endParaRPr lang="en-US" sz="3200" dirty="0"/>
          </a:p>
        </p:txBody>
      </p:sp>
      <p:sp>
        <p:nvSpPr>
          <p:cNvPr id="8" name="Title 7"/>
          <p:cNvSpPr>
            <a:spLocks noGrp="1"/>
          </p:cNvSpPr>
          <p:nvPr>
            <p:ph type="ctrTitle" idx="4294967295"/>
          </p:nvPr>
        </p:nvSpPr>
        <p:spPr>
          <a:xfrm>
            <a:off x="0" y="228600"/>
            <a:ext cx="8991600" cy="1295400"/>
          </a:xfrm>
        </p:spPr>
        <p:txBody>
          <a:bodyPr>
            <a:normAutofit fontScale="90000"/>
          </a:bodyPr>
          <a:lstStyle/>
          <a:p>
            <a:r>
              <a:rPr lang="en-US" u="sng" dirty="0">
                <a:solidFill>
                  <a:srgbClr val="0070C0"/>
                </a:solidFill>
                <a:latin typeface="Comic Sans MS" panose="030F0702030302020204" pitchFamily="66" charset="0"/>
              </a:rPr>
              <a:t>PARENT COMMUNICATION</a:t>
            </a:r>
            <a:r>
              <a:rPr lang="en-US" dirty="0"/>
              <a:t/>
            </a:r>
            <a:br>
              <a:rPr lang="en-US" dirty="0"/>
            </a:br>
            <a:endParaRPr lang="en-US" dirty="0"/>
          </a:p>
        </p:txBody>
      </p:sp>
      <p:sp>
        <p:nvSpPr>
          <p:cNvPr id="9" name="Subtitle 8"/>
          <p:cNvSpPr>
            <a:spLocks noGrp="1"/>
          </p:cNvSpPr>
          <p:nvPr>
            <p:ph type="subTitle" idx="4294967295"/>
          </p:nvPr>
        </p:nvSpPr>
        <p:spPr>
          <a:xfrm>
            <a:off x="304800" y="1270575"/>
            <a:ext cx="8610600" cy="5206426"/>
          </a:xfrm>
        </p:spPr>
        <p:txBody>
          <a:bodyPr>
            <a:normAutofit fontScale="92500" lnSpcReduction="20000"/>
          </a:bodyPr>
          <a:lstStyle/>
          <a:p>
            <a:r>
              <a:rPr lang="en-US" sz="2400" dirty="0">
                <a:latin typeface="Comic Sans MS" panose="030F0702030302020204" pitchFamily="66" charset="0"/>
              </a:rPr>
              <a:t>Check plan books nightly-especially as the year begins</a:t>
            </a:r>
            <a:r>
              <a:rPr lang="en-US" sz="2400" dirty="0" smtClean="0">
                <a:latin typeface="Comic Sans MS" panose="030F0702030302020204" pitchFamily="66" charset="0"/>
              </a:rPr>
              <a:t>!</a:t>
            </a:r>
          </a:p>
          <a:p>
            <a:pPr marL="137160" indent="0">
              <a:buNone/>
            </a:pPr>
            <a:endParaRPr lang="en-US" sz="2400" dirty="0" smtClean="0">
              <a:latin typeface="Comic Sans MS" panose="030F0702030302020204" pitchFamily="66" charset="0"/>
            </a:endParaRPr>
          </a:p>
          <a:p>
            <a:r>
              <a:rPr lang="en-US" sz="2400" dirty="0" smtClean="0">
                <a:latin typeface="Comic Sans MS" panose="030F0702030302020204" pitchFamily="66" charset="0"/>
              </a:rPr>
              <a:t>Check the monthly calendar weekly.   This can be found in the weekly emails.</a:t>
            </a:r>
          </a:p>
          <a:p>
            <a:pPr marL="137160" indent="0">
              <a:buNone/>
            </a:pPr>
            <a:endParaRPr lang="en-US" sz="2400" dirty="0">
              <a:latin typeface="Comic Sans MS" panose="030F0702030302020204" pitchFamily="66" charset="0"/>
            </a:endParaRPr>
          </a:p>
          <a:p>
            <a:r>
              <a:rPr lang="en-US" sz="2400" dirty="0">
                <a:latin typeface="Comic Sans MS" panose="030F0702030302020204" pitchFamily="66" charset="0"/>
              </a:rPr>
              <a:t>Sign the plan book EACH Thursday!  </a:t>
            </a:r>
            <a:r>
              <a:rPr lang="en-US" sz="2400" dirty="0" smtClean="0">
                <a:latin typeface="Comic Sans MS" panose="030F0702030302020204" pitchFamily="66" charset="0"/>
              </a:rPr>
              <a:t>You will </a:t>
            </a:r>
            <a:r>
              <a:rPr lang="en-US" sz="2400" dirty="0">
                <a:latin typeface="Comic Sans MS" panose="030F0702030302020204" pitchFamily="66" charset="0"/>
              </a:rPr>
              <a:t>receive an email each Thursday with information about the upcoming week as well as a list of papers that your child should have in his/her  purple folder. </a:t>
            </a:r>
            <a:endParaRPr lang="en-US" sz="2400" dirty="0" smtClean="0">
              <a:latin typeface="Comic Sans MS" panose="030F0702030302020204" pitchFamily="66" charset="0"/>
            </a:endParaRPr>
          </a:p>
          <a:p>
            <a:pPr marL="137160" indent="0">
              <a:buNone/>
            </a:pPr>
            <a:endParaRPr lang="en-US" sz="2400" dirty="0">
              <a:latin typeface="Comic Sans MS" panose="030F0702030302020204" pitchFamily="66" charset="0"/>
            </a:endParaRPr>
          </a:p>
          <a:p>
            <a:r>
              <a:rPr lang="en-US" sz="2400" dirty="0">
                <a:latin typeface="Comic Sans MS" panose="030F0702030302020204" pitchFamily="66" charset="0"/>
              </a:rPr>
              <a:t>Completed/graded work will be sent home on Thursdays in a purple folder. Folders should be </a:t>
            </a:r>
            <a:r>
              <a:rPr lang="en-US" sz="2400" dirty="0" smtClean="0">
                <a:latin typeface="Comic Sans MS" panose="030F0702030302020204" pitchFamily="66" charset="0"/>
              </a:rPr>
              <a:t>returned, EMPTY, </a:t>
            </a:r>
            <a:r>
              <a:rPr lang="en-US" sz="2400" dirty="0">
                <a:latin typeface="Comic Sans MS" panose="030F0702030302020204" pitchFamily="66" charset="0"/>
              </a:rPr>
              <a:t>on Friday</a:t>
            </a:r>
            <a:r>
              <a:rPr lang="en-US" sz="2400" dirty="0" smtClean="0">
                <a:latin typeface="Comic Sans MS" panose="030F0702030302020204" pitchFamily="66" charset="0"/>
              </a:rPr>
              <a:t>.</a:t>
            </a:r>
          </a:p>
          <a:p>
            <a:pPr marL="137160" indent="0">
              <a:buNone/>
            </a:pPr>
            <a:endParaRPr lang="en-US" sz="2400" dirty="0">
              <a:latin typeface="Comic Sans MS" panose="030F0702030302020204" pitchFamily="66" charset="0"/>
            </a:endParaRPr>
          </a:p>
          <a:p>
            <a:r>
              <a:rPr lang="en-US" sz="2400" dirty="0">
                <a:latin typeface="Comic Sans MS" panose="030F0702030302020204" pitchFamily="66" charset="0"/>
              </a:rPr>
              <a:t>Questions or concerns can be noted </a:t>
            </a:r>
            <a:r>
              <a:rPr lang="en-US" sz="2400" dirty="0" smtClean="0">
                <a:latin typeface="Comic Sans MS" panose="030F0702030302020204" pitchFamily="66" charset="0"/>
              </a:rPr>
              <a:t>in</a:t>
            </a:r>
          </a:p>
          <a:p>
            <a:pPr marL="137160" indent="0">
              <a:buNone/>
            </a:pPr>
            <a:r>
              <a:rPr lang="en-US" sz="2400" dirty="0">
                <a:latin typeface="Comic Sans MS" panose="030F0702030302020204" pitchFamily="66" charset="0"/>
              </a:rPr>
              <a:t> </a:t>
            </a:r>
            <a:r>
              <a:rPr lang="en-US" sz="2400" dirty="0" smtClean="0">
                <a:latin typeface="Comic Sans MS" panose="030F0702030302020204" pitchFamily="66" charset="0"/>
              </a:rPr>
              <a:t>    </a:t>
            </a:r>
            <a:r>
              <a:rPr lang="en-US" sz="2400" dirty="0">
                <a:latin typeface="Comic Sans MS" panose="030F0702030302020204" pitchFamily="66" charset="0"/>
              </a:rPr>
              <a:t>your child’s plan book or emailed to </a:t>
            </a:r>
            <a:r>
              <a:rPr lang="en-US" sz="2400" dirty="0" smtClean="0">
                <a:latin typeface="Comic Sans MS" panose="030F0702030302020204" pitchFamily="66" charset="0"/>
              </a:rPr>
              <a:t>me.</a:t>
            </a:r>
            <a:endParaRPr lang="en-US" sz="2400" dirty="0">
              <a:solidFill>
                <a:srgbClr val="C00000"/>
              </a:solidFill>
              <a:latin typeface="Comic Sans MS" panose="030F0702030302020204" pitchFamily="66" charset="0"/>
            </a:endParaRPr>
          </a:p>
          <a:p>
            <a:pPr marL="0" indent="0" algn="l">
              <a:buNone/>
            </a:pPr>
            <a:endParaRPr lang="en-US" sz="2200" dirty="0"/>
          </a:p>
        </p:txBody>
      </p:sp>
      <p:pic>
        <p:nvPicPr>
          <p:cNvPr id="10" name="Picture 3" descr="C:\Users\bcharles\AppData\Local\Microsoft\Windows\INetCache\IE\3JZYRC8G\communicati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6995">
            <a:off x="6827844" y="5043236"/>
            <a:ext cx="2045051" cy="129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71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72"/>
            <a:ext cx="8229600" cy="891628"/>
          </a:xfrm>
        </p:spPr>
        <p:txBody>
          <a:bodyPr/>
          <a:lstStyle/>
          <a:p>
            <a:r>
              <a:rPr lang="en-US" u="sng" dirty="0">
                <a:solidFill>
                  <a:srgbClr val="0070C0"/>
                </a:solidFill>
                <a:effectLst>
                  <a:outerShdw blurRad="38100" dist="38100" dir="2700000" algn="tl">
                    <a:srgbClr val="000000">
                      <a:alpha val="43137"/>
                    </a:srgbClr>
                  </a:outerShdw>
                </a:effectLst>
                <a:latin typeface="Comic Sans MS" panose="030F0702030302020204" pitchFamily="66" charset="0"/>
              </a:rPr>
              <a:t>Discipline</a:t>
            </a:r>
          </a:p>
        </p:txBody>
      </p:sp>
      <p:sp>
        <p:nvSpPr>
          <p:cNvPr id="4" name="Content Placeholder 3"/>
          <p:cNvSpPr>
            <a:spLocks noGrp="1"/>
          </p:cNvSpPr>
          <p:nvPr>
            <p:ph sz="half" idx="1"/>
          </p:nvPr>
        </p:nvSpPr>
        <p:spPr>
          <a:xfrm>
            <a:off x="381000" y="1219200"/>
            <a:ext cx="4114800" cy="5257800"/>
          </a:xfrm>
        </p:spPr>
        <p:txBody>
          <a:bodyPr>
            <a:normAutofit fontScale="85000" lnSpcReduction="20000"/>
          </a:bodyPr>
          <a:lstStyle/>
          <a:p>
            <a:pPr marL="137160" indent="0" algn="ctr">
              <a:buNone/>
            </a:pPr>
            <a:r>
              <a:rPr lang="en-US" b="1" u="sng" dirty="0" smtClean="0"/>
              <a:t>DEMERITS</a:t>
            </a:r>
          </a:p>
          <a:p>
            <a:pPr marL="137160" indent="0">
              <a:buNone/>
            </a:pPr>
            <a:r>
              <a:rPr lang="en-US" dirty="0" smtClean="0"/>
              <a:t>1.  Demerits </a:t>
            </a:r>
            <a:r>
              <a:rPr lang="en-US" dirty="0"/>
              <a:t>may be given for inappropriate classroom or playground </a:t>
            </a:r>
            <a:r>
              <a:rPr lang="en-US" dirty="0">
                <a:solidFill>
                  <a:srgbClr val="C00000"/>
                </a:solidFill>
              </a:rPr>
              <a:t>behavior</a:t>
            </a:r>
            <a:r>
              <a:rPr lang="en-US" dirty="0"/>
              <a:t>.</a:t>
            </a:r>
          </a:p>
          <a:p>
            <a:pPr marL="137160" indent="0">
              <a:buNone/>
            </a:pPr>
            <a:r>
              <a:rPr lang="en-US" dirty="0" smtClean="0"/>
              <a:t>2.  Demerits </a:t>
            </a:r>
            <a:r>
              <a:rPr lang="en-US" dirty="0"/>
              <a:t>may be issued for missing or incomplete </a:t>
            </a:r>
            <a:r>
              <a:rPr lang="en-US" dirty="0">
                <a:solidFill>
                  <a:srgbClr val="C00000"/>
                </a:solidFill>
              </a:rPr>
              <a:t>work </a:t>
            </a:r>
            <a:r>
              <a:rPr lang="en-US" dirty="0"/>
              <a:t>or missing materials for class.</a:t>
            </a:r>
          </a:p>
          <a:p>
            <a:pPr marL="137160" indent="0">
              <a:buNone/>
            </a:pPr>
            <a:r>
              <a:rPr lang="en-US" dirty="0" smtClean="0"/>
              <a:t>3.  Demerits </a:t>
            </a:r>
            <a:r>
              <a:rPr lang="en-US" dirty="0"/>
              <a:t>will be recorded in plan books daily.</a:t>
            </a:r>
          </a:p>
          <a:p>
            <a:pPr marL="137160" indent="0">
              <a:buNone/>
            </a:pPr>
            <a:r>
              <a:rPr lang="en-US" dirty="0" smtClean="0"/>
              <a:t>4.  5 </a:t>
            </a:r>
            <a:r>
              <a:rPr lang="en-US" dirty="0">
                <a:solidFill>
                  <a:srgbClr val="FF0000"/>
                </a:solidFill>
              </a:rPr>
              <a:t>behavior </a:t>
            </a:r>
            <a:r>
              <a:rPr lang="en-US" dirty="0"/>
              <a:t>demerits=detention</a:t>
            </a:r>
          </a:p>
          <a:p>
            <a:pPr marL="137160" indent="0">
              <a:buNone/>
            </a:pPr>
            <a:r>
              <a:rPr lang="en-US" dirty="0" smtClean="0"/>
              <a:t>5.  5 </a:t>
            </a:r>
            <a:r>
              <a:rPr lang="en-US" dirty="0">
                <a:solidFill>
                  <a:srgbClr val="FF0000"/>
                </a:solidFill>
              </a:rPr>
              <a:t>academic</a:t>
            </a:r>
            <a:r>
              <a:rPr lang="en-US" dirty="0"/>
              <a:t> </a:t>
            </a:r>
            <a:r>
              <a:rPr lang="en-US" dirty="0" smtClean="0"/>
              <a:t>demerits=detention</a:t>
            </a:r>
          </a:p>
          <a:p>
            <a:pPr marL="651510" indent="-514350">
              <a:buAutoNum type="arabicPeriod" startAt="5"/>
            </a:pPr>
            <a:endParaRPr lang="en-US" dirty="0"/>
          </a:p>
          <a:p>
            <a:pPr marL="0" indent="0">
              <a:buNone/>
            </a:pPr>
            <a:r>
              <a:rPr lang="en-US" dirty="0"/>
              <a:t>**</a:t>
            </a:r>
            <a:r>
              <a:rPr lang="en-US" sz="2800" b="1" dirty="0"/>
              <a:t>Check handbook for more detailed information</a:t>
            </a:r>
          </a:p>
          <a:p>
            <a:endParaRPr lang="en-US" dirty="0"/>
          </a:p>
        </p:txBody>
      </p:sp>
      <p:sp>
        <p:nvSpPr>
          <p:cNvPr id="5" name="Content Placeholder 4"/>
          <p:cNvSpPr>
            <a:spLocks noGrp="1"/>
          </p:cNvSpPr>
          <p:nvPr>
            <p:ph sz="half" idx="2"/>
          </p:nvPr>
        </p:nvSpPr>
        <p:spPr>
          <a:xfrm>
            <a:off x="4648200" y="1295400"/>
            <a:ext cx="4267200" cy="5257800"/>
          </a:xfrm>
        </p:spPr>
        <p:txBody>
          <a:bodyPr>
            <a:normAutofit fontScale="85000" lnSpcReduction="20000"/>
          </a:bodyPr>
          <a:lstStyle/>
          <a:p>
            <a:pPr marL="137160" indent="0" algn="ctr">
              <a:buNone/>
            </a:pPr>
            <a:r>
              <a:rPr lang="en-US" b="1" u="sng" dirty="0" smtClean="0"/>
              <a:t>REWARDS</a:t>
            </a:r>
          </a:p>
          <a:p>
            <a:pPr marL="137160" indent="0" algn="ctr">
              <a:buNone/>
            </a:pPr>
            <a:r>
              <a:rPr lang="en-US" dirty="0" smtClean="0"/>
              <a:t>Our classes </a:t>
            </a:r>
            <a:r>
              <a:rPr lang="en-US" dirty="0"/>
              <a:t>will work toward a reward for good behavior and/or effort in class, playground etc</a:t>
            </a:r>
            <a:r>
              <a:rPr lang="en-US" dirty="0" smtClean="0"/>
              <a:t>.  Rewards will vary.</a:t>
            </a:r>
          </a:p>
          <a:p>
            <a:pPr marL="137160" indent="0" algn="ctr">
              <a:buNone/>
            </a:pPr>
            <a:endParaRPr lang="en-US" dirty="0" smtClean="0"/>
          </a:p>
          <a:p>
            <a:pPr marL="137160" indent="0" algn="ctr">
              <a:buNone/>
            </a:pPr>
            <a:r>
              <a:rPr lang="en-US" b="1" u="sng" dirty="0" smtClean="0"/>
              <a:t>DONATIONS</a:t>
            </a:r>
            <a:endParaRPr lang="en-US" b="1" u="sng" dirty="0"/>
          </a:p>
          <a:p>
            <a:pPr marL="0" indent="0" algn="ctr">
              <a:buNone/>
            </a:pPr>
            <a:r>
              <a:rPr lang="en-US" b="1" dirty="0" smtClean="0">
                <a:solidFill>
                  <a:srgbClr val="FF0000"/>
                </a:solidFill>
              </a:rPr>
              <a:t>Smarties</a:t>
            </a:r>
          </a:p>
          <a:p>
            <a:pPr marL="0" indent="0" algn="ctr">
              <a:buNone/>
            </a:pPr>
            <a:r>
              <a:rPr lang="en-US" b="1" dirty="0" smtClean="0">
                <a:solidFill>
                  <a:srgbClr val="FF0000"/>
                </a:solidFill>
              </a:rPr>
              <a:t>Tootsie Rolls</a:t>
            </a:r>
          </a:p>
          <a:p>
            <a:pPr marL="0" indent="0" algn="ctr">
              <a:buNone/>
            </a:pPr>
            <a:r>
              <a:rPr lang="en-US" b="1" dirty="0" smtClean="0">
                <a:solidFill>
                  <a:srgbClr val="FF0000"/>
                </a:solidFill>
              </a:rPr>
              <a:t>Pixie Sticks</a:t>
            </a:r>
          </a:p>
          <a:p>
            <a:pPr marL="0" indent="0" algn="ctr">
              <a:buNone/>
            </a:pPr>
            <a:r>
              <a:rPr lang="en-US" b="1" dirty="0" smtClean="0">
                <a:solidFill>
                  <a:srgbClr val="FF0000"/>
                </a:solidFill>
              </a:rPr>
              <a:t>Nerds</a:t>
            </a:r>
          </a:p>
          <a:p>
            <a:pPr marL="0" indent="0" algn="ctr">
              <a:buNone/>
            </a:pPr>
            <a:r>
              <a:rPr lang="en-US" b="1" dirty="0" err="1" smtClean="0">
                <a:solidFill>
                  <a:srgbClr val="FF0000"/>
                </a:solidFill>
              </a:rPr>
              <a:t>DumDums</a:t>
            </a:r>
            <a:r>
              <a:rPr lang="en-US" b="1" dirty="0" smtClean="0">
                <a:solidFill>
                  <a:srgbClr val="FF0000"/>
                </a:solidFill>
              </a:rPr>
              <a:t> / Lollipops</a:t>
            </a:r>
          </a:p>
          <a:p>
            <a:pPr marL="137160" indent="0" algn="ctr">
              <a:buNone/>
            </a:pPr>
            <a:r>
              <a:rPr lang="en-US" b="1" dirty="0" smtClean="0">
                <a:solidFill>
                  <a:srgbClr val="FF0000"/>
                </a:solidFill>
              </a:rPr>
              <a:t>Popsicles</a:t>
            </a:r>
          </a:p>
          <a:p>
            <a:pPr marL="137160" indent="0" algn="ctr">
              <a:buNone/>
            </a:pPr>
            <a:r>
              <a:rPr lang="en-US" b="1" dirty="0" smtClean="0">
                <a:solidFill>
                  <a:srgbClr val="FF0000"/>
                </a:solidFill>
              </a:rPr>
              <a:t>Bagged snacks</a:t>
            </a:r>
          </a:p>
          <a:p>
            <a:pPr marL="137160" indent="0" algn="ctr">
              <a:buNone/>
            </a:pPr>
            <a:r>
              <a:rPr lang="en-US" b="1" dirty="0" smtClean="0">
                <a:solidFill>
                  <a:srgbClr val="FF0000"/>
                </a:solidFill>
              </a:rPr>
              <a:t>Small cans of soda pop</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062" y="3657600"/>
            <a:ext cx="2047875" cy="113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76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solidFill>
                  <a:srgbClr val="0070C0"/>
                </a:solidFill>
                <a:latin typeface="Comic Sans MS" panose="030F0702030302020204" pitchFamily="66" charset="0"/>
              </a:rPr>
              <a:t>WEEKLY SPECIALS</a:t>
            </a:r>
            <a:endParaRPr lang="en-US" u="sng" dirty="0"/>
          </a:p>
        </p:txBody>
      </p:sp>
      <p:sp>
        <p:nvSpPr>
          <p:cNvPr id="6" name="Content Placeholder 5"/>
          <p:cNvSpPr>
            <a:spLocks noGrp="1"/>
          </p:cNvSpPr>
          <p:nvPr>
            <p:ph idx="1"/>
          </p:nvPr>
        </p:nvSpPr>
        <p:spPr/>
        <p:txBody>
          <a:bodyPr/>
          <a:lstStyle/>
          <a:p>
            <a:pPr marL="137160" indent="0" algn="ctr">
              <a:buNone/>
            </a:pPr>
            <a:r>
              <a:rPr lang="en-US" b="1" u="sng" dirty="0">
                <a:solidFill>
                  <a:srgbClr val="FF0000"/>
                </a:solidFill>
                <a:latin typeface="Comic Sans MS" panose="030F0702030302020204" pitchFamily="66" charset="0"/>
              </a:rPr>
              <a:t>MRS. HELLMANN</a:t>
            </a:r>
          </a:p>
          <a:p>
            <a:pPr algn="ctr"/>
            <a:r>
              <a:rPr lang="en-US" b="1" dirty="0"/>
              <a:t>Monday:</a:t>
            </a:r>
            <a:r>
              <a:rPr lang="en-US" dirty="0"/>
              <a:t>  PE</a:t>
            </a:r>
          </a:p>
          <a:p>
            <a:pPr algn="ctr"/>
            <a:r>
              <a:rPr lang="en-US" b="1" dirty="0"/>
              <a:t>Tuesday:</a:t>
            </a:r>
            <a:r>
              <a:rPr lang="en-US" dirty="0"/>
              <a:t>  Art</a:t>
            </a:r>
          </a:p>
          <a:p>
            <a:pPr algn="ctr"/>
            <a:r>
              <a:rPr lang="en-US" b="1" dirty="0"/>
              <a:t>Wednesday:  </a:t>
            </a:r>
            <a:r>
              <a:rPr lang="en-US" dirty="0" smtClean="0"/>
              <a:t>Music / </a:t>
            </a:r>
            <a:r>
              <a:rPr lang="en-US" dirty="0"/>
              <a:t>Computer &amp; Library</a:t>
            </a:r>
          </a:p>
          <a:p>
            <a:pPr algn="ctr"/>
            <a:r>
              <a:rPr lang="en-US" b="1" dirty="0"/>
              <a:t>Thursday:</a:t>
            </a:r>
            <a:r>
              <a:rPr lang="en-US" dirty="0"/>
              <a:t>  Mass (every </a:t>
            </a:r>
            <a:r>
              <a:rPr lang="en-US" dirty="0" smtClean="0"/>
              <a:t>other Thursday) </a:t>
            </a:r>
          </a:p>
          <a:p>
            <a:pPr marL="137160" indent="0" algn="ctr">
              <a:buNone/>
            </a:pPr>
            <a:r>
              <a:rPr lang="en-US" dirty="0" smtClean="0"/>
              <a:t>Music, </a:t>
            </a:r>
            <a:r>
              <a:rPr lang="en-US" dirty="0"/>
              <a:t>&amp; PE</a:t>
            </a:r>
          </a:p>
          <a:p>
            <a:pPr algn="ctr"/>
            <a:r>
              <a:rPr lang="en-US" b="1" dirty="0"/>
              <a:t>Friday:</a:t>
            </a:r>
            <a:r>
              <a:rPr lang="en-US" dirty="0"/>
              <a:t>  Spanish &amp; Band</a:t>
            </a:r>
          </a:p>
          <a:p>
            <a:pPr algn="ctr"/>
            <a:r>
              <a:rPr lang="en-US" b="1" dirty="0" smtClean="0"/>
              <a:t>Lunch:</a:t>
            </a:r>
            <a:r>
              <a:rPr lang="en-US" dirty="0" smtClean="0"/>
              <a:t>  11:45-12:10</a:t>
            </a:r>
          </a:p>
          <a:p>
            <a:pPr algn="ctr"/>
            <a:r>
              <a:rPr lang="en-US" b="1" dirty="0" smtClean="0"/>
              <a:t>Recess:</a:t>
            </a:r>
            <a:r>
              <a:rPr lang="en-US" dirty="0" smtClean="0"/>
              <a:t>  12:10-12:40</a:t>
            </a:r>
            <a:endParaRPr lang="en-US" dirty="0"/>
          </a:p>
          <a:p>
            <a:pPr algn="ctr"/>
            <a:endParaRPr lang="en-US" dirty="0"/>
          </a:p>
        </p:txBody>
      </p:sp>
      <p:pic>
        <p:nvPicPr>
          <p:cNvPr id="7" name="Picture 6"/>
          <p:cNvPicPr>
            <a:picLocks noChangeAspect="1"/>
          </p:cNvPicPr>
          <p:nvPr/>
        </p:nvPicPr>
        <p:blipFill>
          <a:blip r:embed="rId2"/>
          <a:stretch>
            <a:fillRect/>
          </a:stretch>
        </p:blipFill>
        <p:spPr>
          <a:xfrm>
            <a:off x="7543800" y="274638"/>
            <a:ext cx="1426588" cy="1383912"/>
          </a:xfrm>
          <a:prstGeom prst="rect">
            <a:avLst/>
          </a:prstGeom>
        </p:spPr>
      </p:pic>
      <p:pic>
        <p:nvPicPr>
          <p:cNvPr id="8" name="Picture 7"/>
          <p:cNvPicPr>
            <a:picLocks noChangeAspect="1"/>
          </p:cNvPicPr>
          <p:nvPr/>
        </p:nvPicPr>
        <p:blipFill>
          <a:blip r:embed="rId3"/>
          <a:stretch>
            <a:fillRect/>
          </a:stretch>
        </p:blipFill>
        <p:spPr>
          <a:xfrm>
            <a:off x="228600" y="204095"/>
            <a:ext cx="1524132" cy="1396105"/>
          </a:xfrm>
          <a:prstGeom prst="rect">
            <a:avLst/>
          </a:prstGeom>
        </p:spPr>
      </p:pic>
      <p:pic>
        <p:nvPicPr>
          <p:cNvPr id="9" name="Picture 8"/>
          <p:cNvPicPr>
            <a:picLocks noChangeAspect="1"/>
          </p:cNvPicPr>
          <p:nvPr/>
        </p:nvPicPr>
        <p:blipFill>
          <a:blip r:embed="rId4"/>
          <a:stretch>
            <a:fillRect/>
          </a:stretch>
        </p:blipFill>
        <p:spPr>
          <a:xfrm>
            <a:off x="487680" y="5111059"/>
            <a:ext cx="1377815" cy="1377815"/>
          </a:xfrm>
          <a:prstGeom prst="rect">
            <a:avLst/>
          </a:prstGeom>
        </p:spPr>
      </p:pic>
      <p:pic>
        <p:nvPicPr>
          <p:cNvPr id="11" name="Picture 10"/>
          <p:cNvPicPr>
            <a:picLocks noChangeAspect="1"/>
          </p:cNvPicPr>
          <p:nvPr/>
        </p:nvPicPr>
        <p:blipFill>
          <a:blip r:embed="rId5"/>
          <a:stretch>
            <a:fillRect/>
          </a:stretch>
        </p:blipFill>
        <p:spPr>
          <a:xfrm>
            <a:off x="7436991" y="5032208"/>
            <a:ext cx="1463169" cy="1456666"/>
          </a:xfrm>
          <a:prstGeom prst="rect">
            <a:avLst/>
          </a:prstGeom>
        </p:spPr>
      </p:pic>
    </p:spTree>
    <p:extLst>
      <p:ext uri="{BB962C8B-B14F-4D97-AF65-F5344CB8AC3E}">
        <p14:creationId xmlns:p14="http://schemas.microsoft.com/office/powerpoint/2010/main" val="1707526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57200"/>
            <a:ext cx="8229600" cy="1524000"/>
          </a:xfrm>
        </p:spPr>
        <p:txBody>
          <a:bodyPr/>
          <a:lstStyle/>
          <a:p>
            <a:r>
              <a:rPr lang="en-US" u="sng" dirty="0" smtClean="0">
                <a:solidFill>
                  <a:srgbClr val="0070C0"/>
                </a:solidFill>
                <a:effectLst>
                  <a:outerShdw blurRad="38100" dist="38100" dir="2700000" algn="tl">
                    <a:srgbClr val="000000">
                      <a:alpha val="43137"/>
                    </a:srgbClr>
                  </a:outerShdw>
                </a:effectLst>
                <a:latin typeface="Comic Sans MS" panose="030F0702030302020204" pitchFamily="66" charset="0"/>
              </a:rPr>
              <a:t>Fieldtrip</a:t>
            </a:r>
            <a:r>
              <a:rPr lang="en-US" u="sng" dirty="0">
                <a:solidFill>
                  <a:srgbClr val="0070C0"/>
                </a:solidFill>
                <a:effectLst>
                  <a:outerShdw blurRad="38100" dist="38100" dir="2700000" algn="tl">
                    <a:srgbClr val="000000">
                      <a:alpha val="43137"/>
                    </a:srgbClr>
                  </a:outerShdw>
                </a:effectLst>
                <a:latin typeface="Comic Sans MS" panose="030F0702030302020204" pitchFamily="66" charset="0"/>
              </a:rPr>
              <a:t/>
            </a:r>
            <a:br>
              <a:rPr lang="en-US" u="sng" dirty="0">
                <a:solidFill>
                  <a:srgbClr val="0070C0"/>
                </a:solidFill>
                <a:effectLst>
                  <a:outerShdw blurRad="38100" dist="38100" dir="2700000" algn="tl">
                    <a:srgbClr val="000000">
                      <a:alpha val="43137"/>
                    </a:srgbClr>
                  </a:outerShdw>
                </a:effectLst>
                <a:latin typeface="Comic Sans MS" panose="030F0702030302020204" pitchFamily="66" charset="0"/>
              </a:rPr>
            </a:br>
            <a:endParaRPr lang="en-US" u="sng"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117230" y="1001946"/>
            <a:ext cx="8534400" cy="4267200"/>
          </a:xfrm>
        </p:spPr>
        <p:txBody>
          <a:bodyPr>
            <a:normAutofit/>
          </a:bodyPr>
          <a:lstStyle/>
          <a:p>
            <a:pPr algn="l"/>
            <a:endParaRPr lang="en-US" sz="3500" dirty="0">
              <a:latin typeface="Comic Sans MS" panose="030F0702030302020204" pitchFamily="66" charset="0"/>
            </a:endParaRPr>
          </a:p>
          <a:p>
            <a:pPr marL="914400" lvl="1" indent="-457200">
              <a:buFont typeface="Arial" panose="020B0604020202020204" pitchFamily="34" charset="0"/>
              <a:buChar char="•"/>
            </a:pPr>
            <a:r>
              <a:rPr lang="en-US" sz="3200" dirty="0" smtClean="0">
                <a:latin typeface="Comic Sans MS" panose="030F0702030302020204" pitchFamily="66" charset="0"/>
              </a:rPr>
              <a:t>Carillion </a:t>
            </a:r>
            <a:r>
              <a:rPr lang="en-US" sz="3200" dirty="0">
                <a:latin typeface="Comic Sans MS" panose="030F0702030302020204" pitchFamily="66" charset="0"/>
              </a:rPr>
              <a:t>Historical Park in Dayton, OH </a:t>
            </a:r>
            <a:endParaRPr lang="en-US" sz="3200" dirty="0" smtClean="0">
              <a:latin typeface="Comic Sans MS" panose="030F0702030302020204" pitchFamily="66" charset="0"/>
            </a:endParaRPr>
          </a:p>
          <a:p>
            <a:pPr lvl="1"/>
            <a:r>
              <a:rPr lang="en-US" sz="3500" b="1" dirty="0" smtClean="0">
                <a:solidFill>
                  <a:srgbClr val="FF0000"/>
                </a:solidFill>
                <a:latin typeface="Comic Sans MS" panose="030F0702030302020204" pitchFamily="66" charset="0"/>
              </a:rPr>
              <a:t>(May 2, 2023)</a:t>
            </a:r>
          </a:p>
          <a:p>
            <a:pPr lvl="1"/>
            <a:endParaRPr lang="en-US" sz="3500" b="1" dirty="0" smtClean="0">
              <a:solidFill>
                <a:srgbClr val="FF0000"/>
              </a:solidFill>
              <a:latin typeface="Comic Sans MS" panose="030F0702030302020204" pitchFamily="66" charset="0"/>
            </a:endParaRPr>
          </a:p>
          <a:p>
            <a:pPr lvl="1"/>
            <a:r>
              <a:rPr lang="en-US" sz="3200" dirty="0" smtClean="0">
                <a:latin typeface="Comic Sans MS" panose="030F0702030302020204" pitchFamily="66" charset="0"/>
              </a:rPr>
              <a:t>Chaperones </a:t>
            </a:r>
            <a:r>
              <a:rPr lang="en-US" sz="3200" dirty="0">
                <a:latin typeface="Comic Sans MS" panose="030F0702030302020204" pitchFamily="66" charset="0"/>
              </a:rPr>
              <a:t>= $</a:t>
            </a:r>
            <a:r>
              <a:rPr lang="en-US" sz="3200" dirty="0" smtClean="0">
                <a:latin typeface="Comic Sans MS" panose="030F0702030302020204" pitchFamily="66" charset="0"/>
              </a:rPr>
              <a:t>5.00</a:t>
            </a:r>
          </a:p>
          <a:p>
            <a:pPr lvl="1"/>
            <a:r>
              <a:rPr lang="en-US" sz="3200" dirty="0" smtClean="0">
                <a:latin typeface="Comic Sans MS" panose="030F0702030302020204" pitchFamily="66" charset="0"/>
              </a:rPr>
              <a:t>Students </a:t>
            </a:r>
            <a:r>
              <a:rPr lang="en-US" sz="3200" dirty="0">
                <a:latin typeface="Comic Sans MS" panose="030F0702030302020204" pitchFamily="66" charset="0"/>
              </a:rPr>
              <a:t>= $</a:t>
            </a:r>
            <a:r>
              <a:rPr lang="en-US" sz="3200" dirty="0" smtClean="0">
                <a:latin typeface="Comic Sans MS" panose="030F0702030302020204" pitchFamily="66" charset="0"/>
              </a:rPr>
              <a:t>3.00</a:t>
            </a:r>
          </a:p>
          <a:p>
            <a:pPr lvl="1"/>
            <a:endParaRPr lang="en-US" sz="3500" dirty="0" smtClean="0">
              <a:latin typeface="Comic Sans MS" panose="030F0702030302020204" pitchFamily="66" charset="0"/>
            </a:endParaRPr>
          </a:p>
          <a:p>
            <a:pPr lvl="1"/>
            <a:endParaRPr lang="en-US" sz="3500" dirty="0" smtClean="0">
              <a:latin typeface="Comic Sans MS" panose="030F0702030302020204" pitchFamily="66" charset="0"/>
            </a:endParaRPr>
          </a:p>
          <a:p>
            <a:pPr lvl="1"/>
            <a:endParaRPr lang="en-US" sz="3500" dirty="0" smtClean="0">
              <a:latin typeface="Comic Sans MS" panose="030F0702030302020204" pitchFamily="66" charset="0"/>
            </a:endParaRPr>
          </a:p>
          <a:p>
            <a:pPr lvl="1"/>
            <a:endParaRPr lang="en-US" sz="3500" dirty="0"/>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63635">
            <a:off x="139780" y="5301238"/>
            <a:ext cx="2795621" cy="141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8018">
            <a:off x="6291616" y="5187676"/>
            <a:ext cx="2642325" cy="144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224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28600"/>
            <a:ext cx="8229600" cy="685800"/>
          </a:xfrm>
        </p:spPr>
        <p:txBody>
          <a:bodyPr>
            <a:normAutofit fontScale="90000"/>
          </a:bodyPr>
          <a:lstStyle/>
          <a:p>
            <a:r>
              <a:rPr lang="en-US" u="sng" dirty="0" smtClean="0">
                <a:solidFill>
                  <a:srgbClr val="0070C0"/>
                </a:solidFill>
                <a:effectLst>
                  <a:outerShdw blurRad="38100" dist="38100" dir="2700000" algn="tl">
                    <a:srgbClr val="000000">
                      <a:alpha val="43137"/>
                    </a:srgbClr>
                  </a:outerShdw>
                </a:effectLst>
                <a:latin typeface="Comic Sans MS" panose="030F0702030302020204" pitchFamily="66" charset="0"/>
              </a:rPr>
              <a:t>MISC. INFORMATION</a:t>
            </a:r>
            <a:endParaRPr lang="en-US" u="sng"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152400" y="1522558"/>
            <a:ext cx="8458200" cy="4954441"/>
          </a:xfrm>
        </p:spPr>
        <p:txBody>
          <a:bodyPr>
            <a:normAutofit lnSpcReduction="10000"/>
          </a:bodyPr>
          <a:lstStyle/>
          <a:p>
            <a:pPr marL="457200" indent="-457200" algn="l">
              <a:buFont typeface="Arial" panose="020B0604020202020204" pitchFamily="34" charset="0"/>
              <a:buChar char="•"/>
            </a:pPr>
            <a:r>
              <a:rPr lang="en-US" dirty="0" smtClean="0">
                <a:latin typeface="Comic Sans MS" panose="030F0702030302020204" pitchFamily="66" charset="0"/>
              </a:rPr>
              <a:t>We </a:t>
            </a:r>
            <a:r>
              <a:rPr lang="en-US" u="sng" dirty="0" smtClean="0">
                <a:latin typeface="Comic Sans MS" panose="030F0702030302020204" pitchFamily="66" charset="0"/>
              </a:rPr>
              <a:t>will not </a:t>
            </a:r>
            <a:r>
              <a:rPr lang="en-US" dirty="0" smtClean="0">
                <a:latin typeface="Comic Sans MS" panose="030F0702030302020204" pitchFamily="66" charset="0"/>
              </a:rPr>
              <a:t>be changing clothes for </a:t>
            </a:r>
          </a:p>
          <a:p>
            <a:pPr algn="l"/>
            <a:r>
              <a:rPr lang="en-US" dirty="0">
                <a:latin typeface="Comic Sans MS" panose="030F0702030302020204" pitchFamily="66" charset="0"/>
              </a:rPr>
              <a:t> </a:t>
            </a:r>
            <a:r>
              <a:rPr lang="en-US" dirty="0" smtClean="0">
                <a:latin typeface="Comic Sans MS" panose="030F0702030302020204" pitchFamily="66" charset="0"/>
              </a:rPr>
              <a:t>    Phys Ed…..</a:t>
            </a:r>
            <a:r>
              <a:rPr lang="en-US" i="1" u="sng" dirty="0" smtClean="0">
                <a:latin typeface="Comic Sans MS" panose="030F0702030302020204" pitchFamily="66" charset="0"/>
              </a:rPr>
              <a:t>stick </a:t>
            </a:r>
            <a:r>
              <a:rPr lang="en-US" b="1" i="1" u="sng" dirty="0" smtClean="0">
                <a:solidFill>
                  <a:srgbClr val="FF0000"/>
                </a:solidFill>
                <a:latin typeface="Comic Sans MS" panose="030F0702030302020204" pitchFamily="66" charset="0"/>
              </a:rPr>
              <a:t>DEODORANT</a:t>
            </a:r>
            <a:r>
              <a:rPr lang="en-US" i="1" u="sng" dirty="0" smtClean="0">
                <a:latin typeface="Comic Sans MS" panose="030F0702030302020204" pitchFamily="66" charset="0"/>
              </a:rPr>
              <a:t> </a:t>
            </a:r>
            <a:r>
              <a:rPr lang="en-US" dirty="0" smtClean="0">
                <a:latin typeface="Comic Sans MS" panose="030F0702030302020204" pitchFamily="66" charset="0"/>
              </a:rPr>
              <a:t>is a must! </a:t>
            </a:r>
          </a:p>
          <a:p>
            <a:pPr algn="l"/>
            <a:endParaRPr lang="en-US" dirty="0" smtClean="0">
              <a:latin typeface="Comic Sans MS" panose="030F0702030302020204" pitchFamily="66" charset="0"/>
            </a:endParaRPr>
          </a:p>
          <a:p>
            <a:pPr marL="342900" indent="-342900" algn="l">
              <a:buFont typeface="Arial" panose="020B0604020202020204" pitchFamily="34" charset="0"/>
              <a:buChar char="•"/>
            </a:pPr>
            <a:r>
              <a:rPr lang="en-US" dirty="0" smtClean="0">
                <a:latin typeface="Comic Sans MS" panose="030F0702030302020204" pitchFamily="66" charset="0"/>
              </a:rPr>
              <a:t>When visiting, please park in front of the building, or close to St. Rt. 747. Please do not enter the parking lot when students are outside.</a:t>
            </a:r>
          </a:p>
          <a:p>
            <a:pPr algn="l"/>
            <a:endParaRPr lang="en-US" dirty="0" smtClean="0">
              <a:latin typeface="Comic Sans MS" panose="030F0702030302020204" pitchFamily="66" charset="0"/>
            </a:endParaRPr>
          </a:p>
          <a:p>
            <a:pPr marL="342900" indent="-342900" algn="l">
              <a:buFont typeface="Arial" panose="020B0604020202020204" pitchFamily="34" charset="0"/>
              <a:buChar char="•"/>
            </a:pPr>
            <a:r>
              <a:rPr lang="en-US" dirty="0" smtClean="0">
                <a:latin typeface="Comic Sans MS" panose="030F0702030302020204" pitchFamily="66" charset="0"/>
              </a:rPr>
              <a:t>Students are encouraged to wear a St. Gabriel Spirit shirt with their uniform bottoms every </a:t>
            </a:r>
            <a:r>
              <a:rPr lang="en-US" u="sng" dirty="0" smtClean="0">
                <a:latin typeface="Comic Sans MS" panose="030F0702030302020204" pitchFamily="66" charset="0"/>
              </a:rPr>
              <a:t>Friday.</a:t>
            </a:r>
          </a:p>
          <a:p>
            <a:pPr marL="342900" indent="-342900" algn="l">
              <a:buFont typeface="Arial" panose="020B0604020202020204" pitchFamily="34" charset="0"/>
              <a:buChar char="•"/>
            </a:pPr>
            <a:endParaRPr lang="en-US" dirty="0" smtClean="0"/>
          </a:p>
          <a:p>
            <a:pPr algn="l"/>
            <a:endParaRPr lang="en-US" dirty="0" smtClean="0"/>
          </a:p>
          <a:p>
            <a:pPr marL="457200" indent="-457200" algn="l">
              <a:buFont typeface="Arial" panose="020B0604020202020204" pitchFamily="34" charset="0"/>
              <a:buChar char="•"/>
            </a:pPr>
            <a:endParaRPr lang="en-US" dirty="0" smtClean="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5167">
            <a:off x="7443091" y="1335587"/>
            <a:ext cx="1525692" cy="1523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10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28600"/>
            <a:ext cx="8229600" cy="1676400"/>
          </a:xfrm>
        </p:spPr>
        <p:txBody>
          <a:bodyPr/>
          <a:lstStyle/>
          <a:p>
            <a:r>
              <a:rPr lang="en-US" dirty="0">
                <a:effectLst>
                  <a:outerShdw blurRad="38100" dist="38100" dir="2700000" algn="tl">
                    <a:srgbClr val="000000">
                      <a:alpha val="43137"/>
                    </a:srgbClr>
                  </a:outerShdw>
                </a:effectLst>
                <a:latin typeface="Comic Sans MS" panose="030F0702030302020204" pitchFamily="66" charset="0"/>
              </a:rPr>
              <a:t>How</a:t>
            </a:r>
            <a:r>
              <a:rPr lang="en-US" dirty="0"/>
              <a:t> </a:t>
            </a:r>
            <a:r>
              <a:rPr lang="en-US" dirty="0">
                <a:effectLst>
                  <a:outerShdw blurRad="38100" dist="38100" dir="2700000" algn="tl">
                    <a:srgbClr val="000000">
                      <a:alpha val="43137"/>
                    </a:srgbClr>
                  </a:outerShdw>
                </a:effectLst>
                <a:latin typeface="Comic Sans MS" panose="030F0702030302020204" pitchFamily="66" charset="0"/>
              </a:rPr>
              <a:t>School Changes in Fourth Grade</a:t>
            </a:r>
          </a:p>
        </p:txBody>
      </p:sp>
      <p:sp>
        <p:nvSpPr>
          <p:cNvPr id="3" name="Subtitle 2"/>
          <p:cNvSpPr>
            <a:spLocks noGrp="1"/>
          </p:cNvSpPr>
          <p:nvPr>
            <p:ph type="subTitle" idx="1"/>
          </p:nvPr>
        </p:nvSpPr>
        <p:spPr>
          <a:xfrm>
            <a:off x="685800" y="2286000"/>
            <a:ext cx="7848600" cy="4038600"/>
          </a:xfrm>
        </p:spPr>
        <p:txBody>
          <a:bodyPr>
            <a:normAutofit lnSpcReduction="10000"/>
          </a:bodyPr>
          <a:lstStyle/>
          <a:p>
            <a:pPr marL="457200" indent="-457200" algn="l">
              <a:buFont typeface="Arial" panose="020B0604020202020204" pitchFamily="34" charset="0"/>
              <a:buChar char="•"/>
            </a:pPr>
            <a:r>
              <a:rPr lang="en-US" b="1" dirty="0">
                <a:latin typeface="Comic Sans MS" panose="030F0702030302020204" pitchFamily="66" charset="0"/>
              </a:rPr>
              <a:t>The primary grades focus on learning to read.</a:t>
            </a:r>
          </a:p>
          <a:p>
            <a:pPr marL="457200" indent="-457200" algn="l">
              <a:buFont typeface="Arial" panose="020B0604020202020204" pitchFamily="34" charset="0"/>
              <a:buChar char="•"/>
            </a:pPr>
            <a:r>
              <a:rPr lang="en-US" b="1" dirty="0">
                <a:latin typeface="Comic Sans MS" panose="030F0702030302020204" pitchFamily="66" charset="0"/>
              </a:rPr>
              <a:t>In fourth grade, you will see a shift in focus to content areas as your child </a:t>
            </a:r>
            <a:r>
              <a:rPr lang="en-US" b="1" i="1" dirty="0">
                <a:solidFill>
                  <a:srgbClr val="FF0000"/>
                </a:solidFill>
                <a:latin typeface="Comic Sans MS" panose="030F0702030302020204" pitchFamily="66" charset="0"/>
              </a:rPr>
              <a:t>reads to learn</a:t>
            </a:r>
            <a:r>
              <a:rPr lang="en-US" b="1" i="1" dirty="0">
                <a:latin typeface="Comic Sans MS" panose="030F0702030302020204" pitchFamily="66" charset="0"/>
              </a:rPr>
              <a:t>.</a:t>
            </a:r>
          </a:p>
          <a:p>
            <a:pPr marL="457200" indent="-457200" algn="l">
              <a:buFont typeface="Arial" panose="020B0604020202020204" pitchFamily="34" charset="0"/>
              <a:buChar char="•"/>
            </a:pPr>
            <a:r>
              <a:rPr lang="en-US" b="1" dirty="0">
                <a:latin typeface="Comic Sans MS" panose="030F0702030302020204" pitchFamily="66" charset="0"/>
              </a:rPr>
              <a:t>Your child will be developing a lot of responsibility and independence this year; skills they will continue to use throughout their school career!</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142926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772400" cy="7417415"/>
          </a:xfrm>
          <a:prstGeom prst="rect">
            <a:avLst/>
          </a:prstGeom>
        </p:spPr>
        <p:txBody>
          <a:bodyPr wrap="square">
            <a:spAutoFit/>
          </a:bodyPr>
          <a:lstStyle/>
          <a:p>
            <a:pPr marL="457200" indent="-457200">
              <a:buFont typeface="Arial" panose="020B0604020202020204" pitchFamily="34" charset="0"/>
              <a:buChar char="•"/>
            </a:pPr>
            <a:r>
              <a:rPr lang="en-US" sz="2800" dirty="0">
                <a:latin typeface="Comic Sans MS" panose="030F0702030302020204" pitchFamily="66" charset="0"/>
              </a:rPr>
              <a:t>If your child has a phone, remind them that the phone must be OFF and in a backpack at school.  Please regularly monitor your child’s phone/social media usage</a:t>
            </a:r>
            <a:r>
              <a:rPr lang="en-US" sz="2800" dirty="0" smtClean="0">
                <a:latin typeface="Comic Sans MS" panose="030F0702030302020204" pitchFamily="66" charset="0"/>
              </a:rPr>
              <a:t>.</a:t>
            </a:r>
          </a:p>
          <a:p>
            <a:endParaRPr lang="en-US" sz="2800" dirty="0" smtClean="0">
              <a:latin typeface="Comic Sans MS" panose="030F0702030302020204" pitchFamily="66" charset="0"/>
            </a:endParaRPr>
          </a:p>
          <a:p>
            <a:pPr marL="457200" indent="-457200">
              <a:buFont typeface="Arial" panose="020B0604020202020204" pitchFamily="34" charset="0"/>
              <a:buChar char="•"/>
            </a:pPr>
            <a:r>
              <a:rPr lang="en-US" sz="2800" dirty="0" smtClean="0">
                <a:latin typeface="Comic Sans MS" panose="030F0702030302020204" pitchFamily="66" charset="0"/>
              </a:rPr>
              <a:t>The </a:t>
            </a:r>
            <a:r>
              <a:rPr lang="en-US" sz="2800" dirty="0">
                <a:latin typeface="Comic Sans MS" panose="030F0702030302020204" pitchFamily="66" charset="0"/>
              </a:rPr>
              <a:t>dress code </a:t>
            </a:r>
            <a:r>
              <a:rPr lang="en-US" sz="2800" dirty="0" smtClean="0">
                <a:latin typeface="Comic Sans MS" panose="030F0702030302020204" pitchFamily="66" charset="0"/>
              </a:rPr>
              <a:t>&amp; hair cuts will </a:t>
            </a:r>
            <a:r>
              <a:rPr lang="en-US" sz="2800" dirty="0">
                <a:latin typeface="Comic Sans MS" panose="030F0702030302020204" pitchFamily="66" charset="0"/>
              </a:rPr>
              <a:t>be closely monitored</a:t>
            </a:r>
            <a:r>
              <a:rPr lang="en-US" sz="2800" dirty="0" smtClean="0">
                <a:latin typeface="Comic Sans MS" panose="030F0702030302020204" pitchFamily="66" charset="0"/>
              </a:rPr>
              <a:t>.</a:t>
            </a:r>
          </a:p>
          <a:p>
            <a:pPr marL="457200" indent="-457200">
              <a:buFont typeface="Arial" panose="020B0604020202020204" pitchFamily="34" charset="0"/>
              <a:buChar char="•"/>
            </a:pPr>
            <a:endParaRPr lang="en-US" sz="2800" dirty="0">
              <a:latin typeface="Comic Sans MS" panose="030F0702030302020204" pitchFamily="66" charset="0"/>
            </a:endParaRPr>
          </a:p>
          <a:p>
            <a:pPr marL="457200" indent="-457200">
              <a:buFont typeface="Arial" panose="020B0604020202020204" pitchFamily="34" charset="0"/>
              <a:buChar char="•"/>
            </a:pPr>
            <a:endParaRPr lang="en-US" sz="2800" dirty="0" smtClean="0">
              <a:latin typeface="Comic Sans MS" panose="030F0702030302020204" pitchFamily="66" charset="0"/>
            </a:endParaRPr>
          </a:p>
          <a:p>
            <a:pPr marL="457200" indent="-457200">
              <a:buFont typeface="Arial" panose="020B0604020202020204" pitchFamily="34" charset="0"/>
              <a:buChar char="•"/>
            </a:pPr>
            <a:endParaRPr lang="en-US" sz="2800" dirty="0" smtClean="0">
              <a:latin typeface="Comic Sans MS" panose="030F0702030302020204" pitchFamily="66" charset="0"/>
            </a:endParaRPr>
          </a:p>
          <a:p>
            <a:pPr marL="457200" indent="-457200">
              <a:buFont typeface="Arial" panose="020B0604020202020204" pitchFamily="34" charset="0"/>
              <a:buChar char="•"/>
            </a:pPr>
            <a:r>
              <a:rPr lang="en-US" sz="2800" dirty="0">
                <a:latin typeface="Comic Sans MS" panose="030F0702030302020204" pitchFamily="66" charset="0"/>
              </a:rPr>
              <a:t>We will be collecting pop tabs &amp; </a:t>
            </a:r>
            <a:r>
              <a:rPr lang="en-US" sz="2800" dirty="0" err="1">
                <a:latin typeface="Comic Sans MS" panose="030F0702030302020204" pitchFamily="66" charset="0"/>
              </a:rPr>
              <a:t>BoxTops</a:t>
            </a:r>
            <a:r>
              <a:rPr lang="en-US" sz="2800" dirty="0">
                <a:latin typeface="Comic Sans MS" panose="030F0702030302020204" pitchFamily="66" charset="0"/>
              </a:rPr>
              <a:t> throughout the school year</a:t>
            </a:r>
            <a:r>
              <a:rPr lang="en-US" sz="2800" dirty="0" smtClean="0">
                <a:latin typeface="Comic Sans MS" panose="030F0702030302020204" pitchFamily="66" charset="0"/>
              </a:rPr>
              <a:t>.</a:t>
            </a:r>
          </a:p>
          <a:p>
            <a:r>
              <a:rPr lang="en-US" sz="2800" dirty="0">
                <a:latin typeface="Comic Sans MS" panose="030F0702030302020204" pitchFamily="66" charset="0"/>
              </a:rPr>
              <a:t> </a:t>
            </a:r>
            <a:r>
              <a:rPr lang="en-US" sz="2800" dirty="0" smtClean="0">
                <a:latin typeface="Comic Sans MS" panose="030F0702030302020204" pitchFamily="66" charset="0"/>
              </a:rPr>
              <a:t>    Feel free to send them in</a:t>
            </a:r>
          </a:p>
          <a:p>
            <a:r>
              <a:rPr lang="en-US" sz="2800" dirty="0">
                <a:latin typeface="Comic Sans MS" panose="030F0702030302020204" pitchFamily="66" charset="0"/>
              </a:rPr>
              <a:t> </a:t>
            </a:r>
            <a:r>
              <a:rPr lang="en-US" sz="2800" dirty="0" smtClean="0">
                <a:latin typeface="Comic Sans MS" panose="030F0702030302020204" pitchFamily="66" charset="0"/>
              </a:rPr>
              <a:t>    at any time.</a:t>
            </a:r>
            <a:endParaRPr lang="en-US" sz="2800" dirty="0">
              <a:latin typeface="Comic Sans MS" panose="030F0702030302020204" pitchFamily="66" charset="0"/>
            </a:endParaRPr>
          </a:p>
          <a:p>
            <a:pPr marL="457200" indent="-457200">
              <a:buFont typeface="Arial" panose="020B0604020202020204" pitchFamily="34" charset="0"/>
              <a:buChar char="•"/>
            </a:pPr>
            <a:endParaRPr lang="en-US" sz="2800" dirty="0">
              <a:latin typeface="Comic Sans MS" panose="030F0702030302020204" pitchFamily="66" charset="0"/>
            </a:endParaRPr>
          </a:p>
          <a:p>
            <a:pPr marL="514350" indent="-514350">
              <a:buAutoNum type="arabicPeriod"/>
            </a:pPr>
            <a:endParaRPr lang="en-US" sz="2800"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3772">
            <a:off x="7673765" y="1596377"/>
            <a:ext cx="1245416" cy="127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417494"/>
            <a:ext cx="1752600" cy="119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198" y="5030679"/>
            <a:ext cx="1251941" cy="170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59619">
            <a:off x="7299083" y="5191784"/>
            <a:ext cx="1404785" cy="128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380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533400"/>
            <a:ext cx="8229600" cy="838200"/>
          </a:xfrm>
        </p:spPr>
        <p:txBody>
          <a:bodyPr/>
          <a:lstStyle/>
          <a:p>
            <a:r>
              <a:rPr lang="en-US" u="sng" dirty="0" smtClean="0">
                <a:solidFill>
                  <a:srgbClr val="0070C0"/>
                </a:solidFill>
                <a:effectLst>
                  <a:outerShdw blurRad="38100" dist="38100" dir="2700000" algn="tl">
                    <a:srgbClr val="000000">
                      <a:alpha val="43137"/>
                    </a:srgbClr>
                  </a:outerShdw>
                </a:effectLst>
                <a:latin typeface="Comic Sans MS" panose="030F0702030302020204" pitchFamily="66" charset="0"/>
              </a:rPr>
              <a:t>School safety</a:t>
            </a:r>
            <a:endParaRPr lang="en-US" u="sng"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381000" y="1524000"/>
            <a:ext cx="8305800" cy="4953000"/>
          </a:xfrm>
        </p:spPr>
        <p:txBody>
          <a:bodyPr>
            <a:normAutofit fontScale="85000" lnSpcReduction="10000"/>
          </a:bodyPr>
          <a:lstStyle/>
          <a:p>
            <a:pPr marL="457200" indent="-457200" algn="l">
              <a:buFont typeface="Arial" panose="020B0604020202020204" pitchFamily="34" charset="0"/>
              <a:buChar char="•"/>
            </a:pPr>
            <a:r>
              <a:rPr lang="en-US" dirty="0" smtClean="0">
                <a:latin typeface="Comic Sans MS" panose="030F0702030302020204" pitchFamily="66" charset="0"/>
              </a:rPr>
              <a:t>Parents, regardless of the time of day, must enter the building through the center, front door and sign in at the office.  No exceptions!</a:t>
            </a:r>
          </a:p>
          <a:p>
            <a:pPr algn="l"/>
            <a:endParaRPr lang="en-US" dirty="0" smtClean="0">
              <a:latin typeface="Comic Sans MS" panose="030F0702030302020204" pitchFamily="66" charset="0"/>
            </a:endParaRPr>
          </a:p>
          <a:p>
            <a:pPr marL="457200" indent="-457200" algn="l">
              <a:buFont typeface="Arial" panose="020B0604020202020204" pitchFamily="34" charset="0"/>
              <a:buChar char="•"/>
            </a:pPr>
            <a:r>
              <a:rPr lang="en-US" b="1" u="sng" dirty="0" smtClean="0">
                <a:solidFill>
                  <a:srgbClr val="002060"/>
                </a:solidFill>
                <a:latin typeface="Comic Sans MS" panose="030F0702030302020204" pitchFamily="66" charset="0"/>
              </a:rPr>
              <a:t>VOLUNTEERS</a:t>
            </a:r>
            <a:r>
              <a:rPr lang="en-US" dirty="0" smtClean="0">
                <a:latin typeface="Comic Sans MS" panose="030F0702030302020204" pitchFamily="66" charset="0"/>
              </a:rPr>
              <a:t>:</a:t>
            </a:r>
          </a:p>
          <a:p>
            <a:pPr marL="914400" lvl="1" indent="-457200" algn="l">
              <a:buFont typeface="Arial" panose="020B0604020202020204" pitchFamily="34" charset="0"/>
              <a:buChar char="•"/>
            </a:pPr>
            <a:r>
              <a:rPr lang="en-US" dirty="0" smtClean="0">
                <a:latin typeface="Comic Sans MS" panose="030F0702030302020204" pitchFamily="66" charset="0"/>
              </a:rPr>
              <a:t>We will periodically need volunteers for classroom events, field trips, parties, and general help.</a:t>
            </a:r>
          </a:p>
          <a:p>
            <a:pPr marL="914400" lvl="1" indent="-457200" algn="l">
              <a:buFont typeface="Arial" panose="020B0604020202020204" pitchFamily="34" charset="0"/>
              <a:buChar char="•"/>
            </a:pPr>
            <a:r>
              <a:rPr lang="en-US" dirty="0" smtClean="0">
                <a:latin typeface="Comic Sans MS" panose="030F0702030302020204" pitchFamily="66" charset="0"/>
              </a:rPr>
              <a:t>ALL VOLUNTEERS AT ST. GABE’S MUST BE TRAINED AND CURRENT ON BULLETINS SAFE PARISH.</a:t>
            </a:r>
          </a:p>
          <a:p>
            <a:pPr marL="914400" lvl="1" indent="-457200" algn="l">
              <a:buFont typeface="Arial" panose="020B0604020202020204" pitchFamily="34" charset="0"/>
              <a:buChar char="•"/>
            </a:pPr>
            <a:r>
              <a:rPr lang="en-US" dirty="0" smtClean="0">
                <a:latin typeface="Comic Sans MS" panose="030F0702030302020204" pitchFamily="66" charset="0"/>
              </a:rPr>
              <a:t>All parishes offer training sessions.  Check bulletins or the Archdiocese website for times.</a:t>
            </a:r>
          </a:p>
          <a:p>
            <a:pPr marL="914400" lvl="1" indent="-457200" algn="l">
              <a:buFont typeface="Arial" panose="020B0604020202020204" pitchFamily="34" charset="0"/>
              <a:buChar char="•"/>
            </a:pPr>
            <a:r>
              <a:rPr lang="en-US" dirty="0" smtClean="0">
                <a:latin typeface="Comic Sans MS" panose="030F0702030302020204" pitchFamily="66" charset="0"/>
              </a:rPr>
              <a:t>You do NOT need to be trained here in order to volunteer here or at your home parish, but you must make sure you select ST. GABRIEL SCHOOL as a site when you register online for training.</a:t>
            </a:r>
            <a:endParaRPr lang="en-US" dirty="0">
              <a:latin typeface="Comic Sans MS" panose="030F0702030302020204" pitchFamily="66" charset="0"/>
            </a:endParaRPr>
          </a:p>
        </p:txBody>
      </p:sp>
    </p:spTree>
    <p:extLst>
      <p:ext uri="{BB962C8B-B14F-4D97-AF65-F5344CB8AC3E}">
        <p14:creationId xmlns:p14="http://schemas.microsoft.com/office/powerpoint/2010/main" val="2490859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57200"/>
            <a:ext cx="8229600" cy="1219200"/>
          </a:xfrm>
        </p:spPr>
        <p:txBody>
          <a:bodyPr/>
          <a:lstStyle/>
          <a:p>
            <a:r>
              <a:rPr lang="en-US" u="sng" dirty="0" smtClean="0">
                <a:solidFill>
                  <a:srgbClr val="0070C0"/>
                </a:solidFill>
                <a:effectLst>
                  <a:outerShdw blurRad="38100" dist="38100" dir="2700000" algn="tl">
                    <a:srgbClr val="000000">
                      <a:alpha val="43137"/>
                    </a:srgbClr>
                  </a:outerShdw>
                </a:effectLst>
                <a:latin typeface="Comic Sans MS" panose="030F0702030302020204" pitchFamily="66" charset="0"/>
              </a:rPr>
              <a:t>DISMISSAL</a:t>
            </a:r>
            <a:endParaRPr lang="en-US" u="sng"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762000" y="2133600"/>
            <a:ext cx="7848600" cy="3733800"/>
          </a:xfrm>
        </p:spPr>
        <p:txBody>
          <a:bodyPr>
            <a:normAutofit fontScale="92500"/>
          </a:bodyPr>
          <a:lstStyle/>
          <a:p>
            <a:pPr marL="514350" indent="-514350" algn="l">
              <a:buAutoNum type="arabicPeriod"/>
            </a:pPr>
            <a:r>
              <a:rPr lang="en-US" dirty="0" smtClean="0">
                <a:latin typeface="Comic Sans MS" panose="030F0702030302020204" pitchFamily="66" charset="0"/>
              </a:rPr>
              <a:t>End of day dismissal:  Bus riders will be dismissed at 2:40, and pick-up will be dismissed at 2:45.  We MUST see you before we can release your child.  If your child is going home with another parent, please let us know in advance.  Do NOT email us the same day with dismissal changes.  You may also wish to contact the main office with any changes.  </a:t>
            </a:r>
            <a:r>
              <a:rPr lang="en-US" u="sng" dirty="0">
                <a:solidFill>
                  <a:srgbClr val="FF0000"/>
                </a:solidFill>
                <a:latin typeface="Comic Sans MS" panose="030F0702030302020204" pitchFamily="66" charset="0"/>
              </a:rPr>
              <a:t>a</a:t>
            </a:r>
            <a:r>
              <a:rPr lang="en-US" u="sng" dirty="0" smtClean="0">
                <a:solidFill>
                  <a:srgbClr val="FF0000"/>
                </a:solidFill>
                <a:latin typeface="Comic Sans MS" panose="030F0702030302020204" pitchFamily="66" charset="0"/>
              </a:rPr>
              <a:t>.gutman@stgabeschool.org</a:t>
            </a:r>
            <a:r>
              <a:rPr lang="en-US" dirty="0" smtClean="0">
                <a:latin typeface="Comic Sans MS" panose="030F0702030302020204" pitchFamily="66" charset="0"/>
              </a:rPr>
              <a:t>.</a:t>
            </a:r>
          </a:p>
          <a:p>
            <a:pPr marL="514350" indent="-514350" algn="l">
              <a:buAutoNum type="arabicPeriod"/>
            </a:pPr>
            <a:endParaRPr lang="en-US" dirty="0">
              <a:latin typeface="Comic Sans MS" panose="030F0702030302020204" pitchFamily="66" charset="0"/>
            </a:endParaRPr>
          </a:p>
        </p:txBody>
      </p:sp>
    </p:spTree>
    <p:extLst>
      <p:ext uri="{BB962C8B-B14F-4D97-AF65-F5344CB8AC3E}">
        <p14:creationId xmlns:p14="http://schemas.microsoft.com/office/powerpoint/2010/main" val="3794668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0"/>
            <a:ext cx="8229600" cy="685800"/>
          </a:xfrm>
        </p:spPr>
        <p:txBody>
          <a:bodyPr>
            <a:normAutofit/>
          </a:bodyPr>
          <a:lstStyle/>
          <a:p>
            <a:r>
              <a:rPr lang="en-US" sz="4000" u="sng" dirty="0" smtClean="0">
                <a:solidFill>
                  <a:srgbClr val="0070C0"/>
                </a:solidFill>
                <a:effectLst>
                  <a:outerShdw blurRad="38100" dist="38100" dir="2700000" algn="tl">
                    <a:srgbClr val="000000">
                      <a:alpha val="43137"/>
                    </a:srgbClr>
                  </a:outerShdw>
                </a:effectLst>
                <a:latin typeface="Comic Sans MS" panose="030F0702030302020204" pitchFamily="66" charset="0"/>
              </a:rPr>
              <a:t>CONTACT INFORMATION</a:t>
            </a:r>
            <a:endParaRPr lang="en-US" sz="4000" u="sng"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609600" y="990600"/>
            <a:ext cx="8153400" cy="5943600"/>
          </a:xfrm>
        </p:spPr>
        <p:txBody>
          <a:bodyPr>
            <a:normAutofit fontScale="70000" lnSpcReduction="20000"/>
          </a:bodyPr>
          <a:lstStyle/>
          <a:p>
            <a:r>
              <a:rPr lang="en-US" dirty="0" smtClean="0">
                <a:solidFill>
                  <a:srgbClr val="002060"/>
                </a:solidFill>
                <a:latin typeface="Arial Black" panose="020B0A04020102020204" pitchFamily="34" charset="0"/>
              </a:rPr>
              <a:t>SCHOOL:  (513) 771-5220</a:t>
            </a:r>
          </a:p>
          <a:p>
            <a:endParaRPr lang="en-US" dirty="0" smtClean="0">
              <a:solidFill>
                <a:srgbClr val="002060"/>
              </a:solidFill>
              <a:latin typeface="Arial Black" panose="020B0A04020102020204" pitchFamily="34" charset="0"/>
            </a:endParaRPr>
          </a:p>
          <a:p>
            <a:r>
              <a:rPr lang="en-US" sz="2600" dirty="0" smtClean="0">
                <a:solidFill>
                  <a:srgbClr val="002060"/>
                </a:solidFill>
                <a:latin typeface="Arial Black" panose="020B0A04020102020204" pitchFamily="34" charset="0"/>
              </a:rPr>
              <a:t>PRINCIPAL:</a:t>
            </a:r>
          </a:p>
          <a:p>
            <a:r>
              <a:rPr lang="en-US" dirty="0" smtClean="0">
                <a:solidFill>
                  <a:srgbClr val="002060"/>
                </a:solidFill>
                <a:latin typeface="Arial Narrow" panose="020B0606020202030204" pitchFamily="34" charset="0"/>
              </a:rPr>
              <a:t>Mrs. Kerry Shelton:  </a:t>
            </a:r>
            <a:r>
              <a:rPr lang="en-US" u="sng" dirty="0" smtClean="0">
                <a:solidFill>
                  <a:srgbClr val="EC8906"/>
                </a:solidFill>
                <a:latin typeface="Arial Narrow" panose="020B0606020202030204" pitchFamily="34" charset="0"/>
              </a:rPr>
              <a:t>k.shelton@stgabeschool.org</a:t>
            </a:r>
          </a:p>
          <a:p>
            <a:r>
              <a:rPr lang="en-US" sz="2600" dirty="0" smtClean="0">
                <a:solidFill>
                  <a:srgbClr val="002060"/>
                </a:solidFill>
                <a:latin typeface="Arial Black" panose="020B0A04020102020204" pitchFamily="34" charset="0"/>
              </a:rPr>
              <a:t>OFFICE:</a:t>
            </a:r>
          </a:p>
          <a:p>
            <a:r>
              <a:rPr lang="en-US" dirty="0" smtClean="0">
                <a:solidFill>
                  <a:srgbClr val="002060"/>
                </a:solidFill>
                <a:latin typeface="Arial Narrow" panose="020B0606020202030204" pitchFamily="34" charset="0"/>
              </a:rPr>
              <a:t>Mrs. Amy </a:t>
            </a:r>
            <a:r>
              <a:rPr lang="en-US" dirty="0" err="1" smtClean="0">
                <a:solidFill>
                  <a:srgbClr val="002060"/>
                </a:solidFill>
                <a:latin typeface="Arial Narrow" panose="020B0606020202030204" pitchFamily="34" charset="0"/>
              </a:rPr>
              <a:t>Gutman</a:t>
            </a:r>
            <a:r>
              <a:rPr lang="en-US" dirty="0" smtClean="0">
                <a:solidFill>
                  <a:srgbClr val="002060"/>
                </a:solidFill>
                <a:latin typeface="Arial Narrow" panose="020B0606020202030204" pitchFamily="34" charset="0"/>
              </a:rPr>
              <a:t>:  </a:t>
            </a:r>
            <a:r>
              <a:rPr lang="en-US" dirty="0" smtClean="0">
                <a:solidFill>
                  <a:srgbClr val="EC8906"/>
                </a:solidFill>
                <a:latin typeface="Arial Narrow" panose="020B0606020202030204" pitchFamily="34" charset="0"/>
                <a:hlinkClick r:id="rId2"/>
              </a:rPr>
              <a:t>a.gutman@stgabeschool.org</a:t>
            </a:r>
            <a:endParaRPr lang="en-US" dirty="0" smtClean="0">
              <a:solidFill>
                <a:srgbClr val="EC8906"/>
              </a:solidFill>
              <a:latin typeface="Arial Narrow" panose="020B0606020202030204" pitchFamily="34" charset="0"/>
            </a:endParaRPr>
          </a:p>
          <a:p>
            <a:r>
              <a:rPr lang="en-US" sz="2600" dirty="0" smtClean="0">
                <a:solidFill>
                  <a:srgbClr val="002060"/>
                </a:solidFill>
                <a:latin typeface="Arial Black" panose="020B0A04020102020204" pitchFamily="34" charset="0"/>
              </a:rPr>
              <a:t>GYM:</a:t>
            </a:r>
          </a:p>
          <a:p>
            <a:r>
              <a:rPr lang="en-US" dirty="0" smtClean="0">
                <a:solidFill>
                  <a:srgbClr val="002060"/>
                </a:solidFill>
                <a:latin typeface="Arial Narrow" panose="020B0606020202030204" pitchFamily="34" charset="0"/>
              </a:rPr>
              <a:t>Mr. Jim </a:t>
            </a:r>
            <a:r>
              <a:rPr lang="en-US" dirty="0" err="1" smtClean="0">
                <a:solidFill>
                  <a:srgbClr val="002060"/>
                </a:solidFill>
                <a:latin typeface="Arial Narrow" panose="020B0606020202030204" pitchFamily="34" charset="0"/>
              </a:rPr>
              <a:t>Schriml</a:t>
            </a:r>
            <a:r>
              <a:rPr lang="en-US" dirty="0" smtClean="0">
                <a:solidFill>
                  <a:srgbClr val="002060"/>
                </a:solidFill>
                <a:latin typeface="Arial Narrow" panose="020B0606020202030204" pitchFamily="34" charset="0"/>
              </a:rPr>
              <a:t>:  </a:t>
            </a:r>
            <a:r>
              <a:rPr lang="en-US" u="sng" dirty="0" smtClean="0">
                <a:solidFill>
                  <a:srgbClr val="EC8906"/>
                </a:solidFill>
                <a:latin typeface="Arial Narrow" panose="020B0606020202030204" pitchFamily="34" charset="0"/>
              </a:rPr>
              <a:t>j.schriml@stgabeschool.org</a:t>
            </a:r>
          </a:p>
          <a:p>
            <a:r>
              <a:rPr lang="en-US" sz="2600" dirty="0" smtClean="0">
                <a:solidFill>
                  <a:srgbClr val="002060"/>
                </a:solidFill>
                <a:latin typeface="Arial Black" panose="020B0A04020102020204" pitchFamily="34" charset="0"/>
              </a:rPr>
              <a:t>ART:</a:t>
            </a:r>
          </a:p>
          <a:p>
            <a:r>
              <a:rPr lang="en-US" dirty="0" smtClean="0">
                <a:solidFill>
                  <a:srgbClr val="002060"/>
                </a:solidFill>
                <a:latin typeface="Arial Narrow" panose="020B0606020202030204" pitchFamily="34" charset="0"/>
              </a:rPr>
              <a:t>Mrs. Betsy Mendelsohn:  </a:t>
            </a:r>
            <a:r>
              <a:rPr lang="en-US" u="sng" dirty="0" smtClean="0">
                <a:solidFill>
                  <a:srgbClr val="EC8906"/>
                </a:solidFill>
                <a:latin typeface="Arial Narrow" panose="020B0606020202030204" pitchFamily="34" charset="0"/>
              </a:rPr>
              <a:t>b.mendelsohn@stgabeschool.org</a:t>
            </a:r>
          </a:p>
          <a:p>
            <a:r>
              <a:rPr lang="en-US" sz="2600" dirty="0" smtClean="0">
                <a:solidFill>
                  <a:srgbClr val="002060"/>
                </a:solidFill>
                <a:latin typeface="Arial Black" panose="020B0A04020102020204" pitchFamily="34" charset="0"/>
              </a:rPr>
              <a:t>MUSIC:</a:t>
            </a:r>
          </a:p>
          <a:p>
            <a:r>
              <a:rPr lang="en-US" dirty="0" smtClean="0">
                <a:solidFill>
                  <a:srgbClr val="002060"/>
                </a:solidFill>
                <a:latin typeface="Arial Narrow" panose="020B0606020202030204" pitchFamily="34" charset="0"/>
              </a:rPr>
              <a:t>Mr. Rob Bethune:  </a:t>
            </a:r>
            <a:r>
              <a:rPr lang="en-US" u="sng" dirty="0" smtClean="0">
                <a:solidFill>
                  <a:srgbClr val="EC8906"/>
                </a:solidFill>
                <a:latin typeface="Arial Narrow" panose="020B0606020202030204" pitchFamily="34" charset="0"/>
              </a:rPr>
              <a:t>r.bethune@stgabeschool.org</a:t>
            </a:r>
          </a:p>
          <a:p>
            <a:r>
              <a:rPr lang="en-US" sz="2600" dirty="0" smtClean="0">
                <a:solidFill>
                  <a:srgbClr val="002060"/>
                </a:solidFill>
                <a:latin typeface="Arial Black" panose="020B0A04020102020204" pitchFamily="34" charset="0"/>
              </a:rPr>
              <a:t>BAND:</a:t>
            </a:r>
          </a:p>
          <a:p>
            <a:r>
              <a:rPr lang="en-US" dirty="0" smtClean="0">
                <a:solidFill>
                  <a:srgbClr val="002060"/>
                </a:solidFill>
                <a:latin typeface="Arial Narrow" panose="020B0606020202030204" pitchFamily="34" charset="0"/>
              </a:rPr>
              <a:t>Mr. Chuck </a:t>
            </a:r>
            <a:r>
              <a:rPr lang="en-US" dirty="0" err="1" smtClean="0">
                <a:solidFill>
                  <a:srgbClr val="002060"/>
                </a:solidFill>
                <a:latin typeface="Arial Narrow" panose="020B0606020202030204" pitchFamily="34" charset="0"/>
              </a:rPr>
              <a:t>Lauterbach</a:t>
            </a:r>
            <a:r>
              <a:rPr lang="en-US" dirty="0" smtClean="0">
                <a:solidFill>
                  <a:srgbClr val="002060"/>
                </a:solidFill>
                <a:latin typeface="Arial Narrow" panose="020B0606020202030204" pitchFamily="34" charset="0"/>
              </a:rPr>
              <a:t>:  </a:t>
            </a:r>
            <a:r>
              <a:rPr lang="en-US" u="sng" dirty="0" smtClean="0">
                <a:solidFill>
                  <a:srgbClr val="EC8906"/>
                </a:solidFill>
                <a:latin typeface="Arial Narrow" panose="020B0606020202030204" pitchFamily="34" charset="0"/>
              </a:rPr>
              <a:t>cl@musicstaffbeat.com</a:t>
            </a:r>
          </a:p>
          <a:p>
            <a:r>
              <a:rPr lang="en-US" sz="2600" dirty="0" smtClean="0">
                <a:solidFill>
                  <a:srgbClr val="002060"/>
                </a:solidFill>
                <a:latin typeface="Arial Black" panose="020B0A04020102020204" pitchFamily="34" charset="0"/>
              </a:rPr>
              <a:t>BUSINESS MANAGER:</a:t>
            </a:r>
          </a:p>
          <a:p>
            <a:r>
              <a:rPr lang="en-US" dirty="0" smtClean="0">
                <a:solidFill>
                  <a:srgbClr val="002060"/>
                </a:solidFill>
                <a:latin typeface="Arial Narrow" panose="020B0606020202030204" pitchFamily="34" charset="0"/>
              </a:rPr>
              <a:t>Deacon Jeff </a:t>
            </a:r>
            <a:r>
              <a:rPr lang="en-US" dirty="0" err="1" smtClean="0">
                <a:solidFill>
                  <a:srgbClr val="002060"/>
                </a:solidFill>
                <a:latin typeface="Arial Narrow" panose="020B0606020202030204" pitchFamily="34" charset="0"/>
              </a:rPr>
              <a:t>Merrel</a:t>
            </a:r>
            <a:r>
              <a:rPr lang="en-US" dirty="0" smtClean="0">
                <a:solidFill>
                  <a:srgbClr val="002060"/>
                </a:solidFill>
                <a:latin typeface="Arial Narrow" panose="020B0606020202030204" pitchFamily="34" charset="0"/>
              </a:rPr>
              <a:t>:  </a:t>
            </a:r>
            <a:r>
              <a:rPr lang="en-US" u="sng" dirty="0" smtClean="0">
                <a:solidFill>
                  <a:srgbClr val="EC8906"/>
                </a:solidFill>
                <a:latin typeface="Arial Narrow" panose="020B0606020202030204" pitchFamily="34" charset="0"/>
              </a:rPr>
              <a:t>businessmgr@stgabeschool.org</a:t>
            </a:r>
          </a:p>
          <a:p>
            <a:r>
              <a:rPr lang="en-US" sz="2600" dirty="0" smtClean="0">
                <a:solidFill>
                  <a:srgbClr val="002060"/>
                </a:solidFill>
                <a:latin typeface="Arial Black" panose="020B0A04020102020204" pitchFamily="34" charset="0"/>
              </a:rPr>
              <a:t>DIRECTOR OF RELIGIOUS EDUCATION:</a:t>
            </a:r>
          </a:p>
          <a:p>
            <a:r>
              <a:rPr lang="en-US" dirty="0" smtClean="0">
                <a:solidFill>
                  <a:srgbClr val="002060"/>
                </a:solidFill>
                <a:latin typeface="Arial Narrow" panose="020B0606020202030204" pitchFamily="34" charset="0"/>
              </a:rPr>
              <a:t>Mrs. Katie Keenan:  </a:t>
            </a:r>
            <a:r>
              <a:rPr lang="en-US" dirty="0" smtClean="0">
                <a:solidFill>
                  <a:srgbClr val="002060"/>
                </a:solidFill>
                <a:latin typeface="Arial Narrow" panose="020B0606020202030204" pitchFamily="34" charset="0"/>
                <a:hlinkClick r:id="rId3"/>
              </a:rPr>
              <a:t>k.keenan@stgabeschool.org</a:t>
            </a:r>
            <a:endParaRPr lang="en-US" dirty="0" smtClean="0">
              <a:solidFill>
                <a:srgbClr val="002060"/>
              </a:solidFill>
              <a:latin typeface="Arial Narrow" panose="020B0606020202030204" pitchFamily="34" charset="0"/>
            </a:endParaRPr>
          </a:p>
          <a:p>
            <a:r>
              <a:rPr lang="en-US" sz="2600" dirty="0" smtClean="0">
                <a:solidFill>
                  <a:srgbClr val="002060"/>
                </a:solidFill>
                <a:latin typeface="Arial Black" panose="020B0A04020102020204" pitchFamily="34" charset="0"/>
              </a:rPr>
              <a:t>YEARBOOK PHOTOS:</a:t>
            </a:r>
          </a:p>
          <a:p>
            <a:r>
              <a:rPr lang="en-US" sz="2900" u="sng" dirty="0" smtClean="0">
                <a:solidFill>
                  <a:srgbClr val="EC8906"/>
                </a:solidFill>
                <a:latin typeface="Arial Narrow" panose="020B0606020202030204" pitchFamily="34" charset="0"/>
              </a:rPr>
              <a:t>Yearbook@stgabeschool.org</a:t>
            </a:r>
          </a:p>
          <a:p>
            <a:endParaRPr lang="en-US"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828055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391400" cy="4245906"/>
          </a:xfrm>
          <a:prstGeom prst="rect">
            <a:avLst/>
          </a:prstGeom>
        </p:spPr>
        <p:txBody>
          <a:bodyPr wrap="square">
            <a:spAutoFit/>
          </a:bodyPr>
          <a:lstStyle/>
          <a:p>
            <a:pPr algn="ctr">
              <a:lnSpc>
                <a:spcPct val="80000"/>
              </a:lnSpc>
            </a:pPr>
            <a:r>
              <a:rPr lang="en-US" sz="4800" dirty="0" smtClean="0">
                <a:latin typeface="Comic Sans MS" panose="030F0702030302020204" pitchFamily="66" charset="0"/>
              </a:rPr>
              <a:t>Thank you so much for coming tonight.</a:t>
            </a:r>
          </a:p>
          <a:p>
            <a:pPr algn="ctr">
              <a:lnSpc>
                <a:spcPct val="80000"/>
              </a:lnSpc>
            </a:pPr>
            <a:r>
              <a:rPr lang="en-US" sz="4800" dirty="0" smtClean="0">
                <a:latin typeface="Comic Sans MS" panose="030F0702030302020204" pitchFamily="66" charset="0"/>
              </a:rPr>
              <a:t>I look forward to working with you to ensure that your child has the best year possible.</a:t>
            </a:r>
            <a:endParaRPr lang="en-US" sz="4800" dirty="0">
              <a:latin typeface="Comic Sans MS" panose="030F0702030302020204" pitchFamily="66"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377" y="4995396"/>
            <a:ext cx="3735446" cy="1710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14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9404"/>
            <a:ext cx="8229600" cy="1143000"/>
          </a:xfrm>
        </p:spPr>
        <p:txBody>
          <a:bodyPr/>
          <a:lstStyle/>
          <a:p>
            <a:r>
              <a:rPr lang="en-US" sz="5400" u="sng" dirty="0">
                <a:solidFill>
                  <a:srgbClr val="0070C0"/>
                </a:solidFill>
                <a:latin typeface="Comic Sans MS" panose="030F0702030302020204" pitchFamily="66" charset="0"/>
              </a:rPr>
              <a:t>Religion</a:t>
            </a:r>
            <a:endParaRPr lang="en-US" sz="5400" dirty="0">
              <a:solidFill>
                <a:srgbClr val="0070C0"/>
              </a:solidFill>
              <a:latin typeface="Comic Sans MS" panose="030F0702030302020204" pitchFamily="66" charset="0"/>
            </a:endParaRPr>
          </a:p>
        </p:txBody>
      </p:sp>
      <p:sp>
        <p:nvSpPr>
          <p:cNvPr id="5" name="Content Placeholder 4"/>
          <p:cNvSpPr>
            <a:spLocks noGrp="1"/>
          </p:cNvSpPr>
          <p:nvPr>
            <p:ph sz="half" idx="1"/>
          </p:nvPr>
        </p:nvSpPr>
        <p:spPr>
          <a:xfrm>
            <a:off x="457200" y="2023872"/>
            <a:ext cx="4495800" cy="5108574"/>
          </a:xfrm>
        </p:spPr>
        <p:txBody>
          <a:bodyPr>
            <a:normAutofit fontScale="47500" lnSpcReduction="20000"/>
          </a:bodyPr>
          <a:lstStyle/>
          <a:p>
            <a:pPr marL="0" indent="0" algn="ctr">
              <a:buNone/>
            </a:pPr>
            <a:r>
              <a:rPr lang="en-US" sz="6100" b="1" u="sng" dirty="0"/>
              <a:t>CONTENT</a:t>
            </a:r>
            <a:r>
              <a:rPr lang="en-US" sz="6100" b="1" u="sng" dirty="0" smtClean="0"/>
              <a:t>:</a:t>
            </a:r>
          </a:p>
          <a:p>
            <a:pPr marL="0" indent="0" algn="ctr">
              <a:buNone/>
            </a:pPr>
            <a:endParaRPr lang="en-US" sz="5100" b="1" u="sng" dirty="0"/>
          </a:p>
          <a:p>
            <a:r>
              <a:rPr lang="en-US" sz="5100" dirty="0">
                <a:latin typeface="Comic Sans MS" panose="030F0702030302020204" pitchFamily="66" charset="0"/>
              </a:rPr>
              <a:t>Jesus in our lives</a:t>
            </a:r>
          </a:p>
          <a:p>
            <a:r>
              <a:rPr lang="en-US" sz="5100" dirty="0">
                <a:latin typeface="Comic Sans MS" panose="030F0702030302020204" pitchFamily="66" charset="0"/>
              </a:rPr>
              <a:t>Beatitudes</a:t>
            </a:r>
          </a:p>
          <a:p>
            <a:r>
              <a:rPr lang="en-US" sz="5100" dirty="0">
                <a:latin typeface="Comic Sans MS" panose="030F0702030302020204" pitchFamily="66" charset="0"/>
              </a:rPr>
              <a:t>Sin/Conscience</a:t>
            </a:r>
          </a:p>
          <a:p>
            <a:r>
              <a:rPr lang="en-US" sz="5100" dirty="0">
                <a:latin typeface="Comic Sans MS" panose="030F0702030302020204" pitchFamily="66" charset="0"/>
              </a:rPr>
              <a:t>Celebrating Reconciliation</a:t>
            </a:r>
          </a:p>
          <a:p>
            <a:r>
              <a:rPr lang="en-US" sz="5100" dirty="0">
                <a:latin typeface="Comic Sans MS" panose="030F0702030302020204" pitchFamily="66" charset="0"/>
              </a:rPr>
              <a:t>Liturgical Year</a:t>
            </a:r>
          </a:p>
          <a:p>
            <a:r>
              <a:rPr lang="en-US" sz="5100" dirty="0">
                <a:latin typeface="Comic Sans MS" panose="030F0702030302020204" pitchFamily="66" charset="0"/>
              </a:rPr>
              <a:t>The Ten Commandments</a:t>
            </a:r>
          </a:p>
          <a:p>
            <a:r>
              <a:rPr lang="en-US" sz="5100" dirty="0">
                <a:latin typeface="Comic Sans MS" panose="030F0702030302020204" pitchFamily="66" charset="0"/>
              </a:rPr>
              <a:t>Catholic Holy Days &amp; Observances</a:t>
            </a:r>
          </a:p>
          <a:p>
            <a:r>
              <a:rPr lang="en-US" sz="5100" dirty="0">
                <a:latin typeface="Comic Sans MS" panose="030F0702030302020204" pitchFamily="66" charset="0"/>
              </a:rPr>
              <a:t>Our roles as disciples in our Church and community</a:t>
            </a:r>
          </a:p>
          <a:p>
            <a:endParaRPr lang="en-US" dirty="0"/>
          </a:p>
        </p:txBody>
      </p:sp>
      <p:sp>
        <p:nvSpPr>
          <p:cNvPr id="6" name="Content Placeholder 5"/>
          <p:cNvSpPr>
            <a:spLocks noGrp="1"/>
          </p:cNvSpPr>
          <p:nvPr>
            <p:ph sz="half" idx="2"/>
          </p:nvPr>
        </p:nvSpPr>
        <p:spPr>
          <a:xfrm>
            <a:off x="4953000" y="1866648"/>
            <a:ext cx="4038600" cy="5013324"/>
          </a:xfrm>
        </p:spPr>
        <p:txBody>
          <a:bodyPr>
            <a:normAutofit fontScale="47500" lnSpcReduction="20000"/>
          </a:bodyPr>
          <a:lstStyle/>
          <a:p>
            <a:pPr marL="0" indent="0" algn="ctr">
              <a:buNone/>
            </a:pPr>
            <a:r>
              <a:rPr lang="en-US" sz="6000" b="1" u="sng" dirty="0"/>
              <a:t>EXPECTATIONS</a:t>
            </a:r>
            <a:r>
              <a:rPr lang="en-US" sz="6000" b="1" u="sng" dirty="0" smtClean="0"/>
              <a:t>:</a:t>
            </a:r>
          </a:p>
          <a:p>
            <a:pPr marL="0" indent="0" algn="ctr">
              <a:buNone/>
            </a:pPr>
            <a:endParaRPr lang="en-US" sz="6000" b="1" u="sng" dirty="0"/>
          </a:p>
          <a:p>
            <a:r>
              <a:rPr lang="en-US" sz="4600" dirty="0">
                <a:latin typeface="Comic Sans MS" panose="030F0702030302020204" pitchFamily="66" charset="0"/>
              </a:rPr>
              <a:t>Participate in class and all prayer opportunities!</a:t>
            </a:r>
          </a:p>
          <a:p>
            <a:r>
              <a:rPr lang="en-US" sz="4600" dirty="0">
                <a:latin typeface="Comic Sans MS" panose="030F0702030302020204" pitchFamily="66" charset="0"/>
              </a:rPr>
              <a:t>Complete class work.</a:t>
            </a:r>
          </a:p>
          <a:p>
            <a:r>
              <a:rPr lang="en-US" sz="4600" dirty="0">
                <a:latin typeface="Comic Sans MS" panose="030F0702030302020204" pitchFamily="66" charset="0"/>
              </a:rPr>
              <a:t>Take notes, as needed.</a:t>
            </a:r>
          </a:p>
          <a:p>
            <a:r>
              <a:rPr lang="en-US" sz="4600" dirty="0">
                <a:latin typeface="Comic Sans MS" panose="030F0702030302020204" pitchFamily="66" charset="0"/>
              </a:rPr>
              <a:t>Study for tests!</a:t>
            </a:r>
          </a:p>
          <a:p>
            <a:r>
              <a:rPr lang="en-US" sz="4600" dirty="0" smtClean="0">
                <a:latin typeface="Comic Sans MS" panose="030F0702030302020204" pitchFamily="66" charset="0"/>
              </a:rPr>
              <a:t>Live your Faith on a daily basis.</a:t>
            </a:r>
            <a:endParaRPr lang="en-US" sz="4600" dirty="0">
              <a:latin typeface="Comic Sans MS" panose="030F0702030302020204" pitchFamily="66" charset="0"/>
            </a:endParaRPr>
          </a:p>
          <a:p>
            <a:endParaRPr lang="en-US" dirty="0"/>
          </a:p>
        </p:txBody>
      </p:sp>
      <p:pic>
        <p:nvPicPr>
          <p:cNvPr id="7" name="Picture 3" descr="C:\Users\bcharles\AppData\Local\Microsoft\Windows\INetCache\IE\96HZPKZ3\CrossHear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399"/>
            <a:ext cx="1066800" cy="19078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553200" y="4800600"/>
            <a:ext cx="2276475" cy="2000250"/>
          </a:xfrm>
          <a:prstGeom prst="rect">
            <a:avLst/>
          </a:prstGeom>
        </p:spPr>
      </p:pic>
      <p:pic>
        <p:nvPicPr>
          <p:cNvPr id="3" name="Picture 2"/>
          <p:cNvPicPr>
            <a:picLocks noChangeAspect="1"/>
          </p:cNvPicPr>
          <p:nvPr/>
        </p:nvPicPr>
        <p:blipFill>
          <a:blip r:embed="rId4"/>
          <a:stretch>
            <a:fillRect/>
          </a:stretch>
        </p:blipFill>
        <p:spPr>
          <a:xfrm>
            <a:off x="6705600" y="176783"/>
            <a:ext cx="1860420" cy="1393519"/>
          </a:xfrm>
          <a:prstGeom prst="rect">
            <a:avLst/>
          </a:prstGeom>
        </p:spPr>
      </p:pic>
    </p:spTree>
    <p:extLst>
      <p:ext uri="{BB962C8B-B14F-4D97-AF65-F5344CB8AC3E}">
        <p14:creationId xmlns:p14="http://schemas.microsoft.com/office/powerpoint/2010/main" val="72177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152400"/>
            <a:ext cx="5724640" cy="1341236"/>
          </a:xfrm>
          <a:prstGeom prst="rect">
            <a:avLst/>
          </a:prstGeom>
        </p:spPr>
      </p:pic>
      <p:sp>
        <p:nvSpPr>
          <p:cNvPr id="3" name="Rectangle 2"/>
          <p:cNvSpPr/>
          <p:nvPr/>
        </p:nvSpPr>
        <p:spPr>
          <a:xfrm>
            <a:off x="457200" y="2971800"/>
            <a:ext cx="8001000" cy="3416320"/>
          </a:xfrm>
          <a:prstGeom prst="rect">
            <a:avLst/>
          </a:prstGeom>
        </p:spPr>
        <p:txBody>
          <a:bodyPr wrap="square">
            <a:spAutoFit/>
          </a:bodyPr>
          <a:lstStyle/>
          <a:p>
            <a:pPr algn="ctr"/>
            <a:r>
              <a:rPr lang="en-US" sz="2400" b="1" u="sng" dirty="0">
                <a:latin typeface="Comic Sans MS" panose="030F0702030302020204" pitchFamily="66" charset="0"/>
              </a:rPr>
              <a:t>DAILY </a:t>
            </a:r>
            <a:r>
              <a:rPr lang="en-US" sz="2400" b="1" u="sng" dirty="0" smtClean="0">
                <a:latin typeface="Comic Sans MS" panose="030F0702030302020204" pitchFamily="66" charset="0"/>
              </a:rPr>
              <a:t>ORAL LANGUAGE (D.O.L.)</a:t>
            </a:r>
          </a:p>
          <a:p>
            <a:pPr algn="ctr"/>
            <a:endParaRPr lang="en-US" sz="2400" b="1" u="sng" dirty="0">
              <a:latin typeface="Comic Sans MS" panose="030F0702030302020204" pitchFamily="66" charset="0"/>
            </a:endParaRPr>
          </a:p>
          <a:p>
            <a:pPr marL="342900" indent="-342900">
              <a:buFont typeface="Arial" panose="020B0604020202020204" pitchFamily="34" charset="0"/>
              <a:buChar char="•"/>
            </a:pPr>
            <a:r>
              <a:rPr lang="en-US" sz="2400" b="1" dirty="0" smtClean="0">
                <a:latin typeface="Comic Sans MS" panose="030F0702030302020204" pitchFamily="66" charset="0"/>
              </a:rPr>
              <a:t>Students will be given a list of 10 sentences to be glued in their D.O.L. notebook</a:t>
            </a:r>
          </a:p>
          <a:p>
            <a:pPr marL="342900" indent="-342900">
              <a:buFont typeface="Arial" panose="020B0604020202020204" pitchFamily="34" charset="0"/>
              <a:buChar char="•"/>
            </a:pPr>
            <a:r>
              <a:rPr lang="en-US" sz="2400" b="1" dirty="0" smtClean="0">
                <a:latin typeface="Comic Sans MS" panose="030F0702030302020204" pitchFamily="66" charset="0"/>
              </a:rPr>
              <a:t>Each </a:t>
            </a:r>
            <a:r>
              <a:rPr lang="en-US" sz="2400" b="1" dirty="0">
                <a:latin typeface="Comic Sans MS" panose="030F0702030302020204" pitchFamily="66" charset="0"/>
              </a:rPr>
              <a:t>day we will correct </a:t>
            </a:r>
            <a:r>
              <a:rPr lang="en-US" sz="2400" b="1" dirty="0" smtClean="0">
                <a:latin typeface="Comic Sans MS" panose="030F0702030302020204" pitchFamily="66" charset="0"/>
              </a:rPr>
              <a:t>two sentences </a:t>
            </a:r>
            <a:r>
              <a:rPr lang="en-US" sz="2400" b="1" dirty="0">
                <a:latin typeface="Comic Sans MS" panose="030F0702030302020204" pitchFamily="66" charset="0"/>
              </a:rPr>
              <a:t>together </a:t>
            </a:r>
            <a:endParaRPr lang="en-US" sz="2400" b="1" dirty="0" smtClean="0">
              <a:latin typeface="Comic Sans MS" panose="030F0702030302020204" pitchFamily="66" charset="0"/>
            </a:endParaRPr>
          </a:p>
          <a:p>
            <a:pPr marL="342900" indent="-342900">
              <a:buFont typeface="Arial" panose="020B0604020202020204" pitchFamily="34" charset="0"/>
              <a:buChar char="•"/>
            </a:pPr>
            <a:r>
              <a:rPr lang="en-US" sz="2400" b="1" dirty="0" smtClean="0">
                <a:latin typeface="Comic Sans MS" panose="030F0702030302020204" pitchFamily="66" charset="0"/>
              </a:rPr>
              <a:t>Editing will include </a:t>
            </a:r>
            <a:r>
              <a:rPr lang="en-US" sz="2400" b="1" dirty="0">
                <a:latin typeface="Comic Sans MS" panose="030F0702030302020204" pitchFamily="66" charset="0"/>
              </a:rPr>
              <a:t>age appropriate </a:t>
            </a:r>
            <a:r>
              <a:rPr lang="en-US" sz="2400" b="1" dirty="0" smtClean="0">
                <a:latin typeface="Comic Sans MS" panose="030F0702030302020204" pitchFamily="66" charset="0"/>
              </a:rPr>
              <a:t>grammar, </a:t>
            </a:r>
            <a:r>
              <a:rPr lang="en-US" sz="2400" b="1" dirty="0">
                <a:latin typeface="Comic Sans MS" panose="030F0702030302020204" pitchFamily="66" charset="0"/>
              </a:rPr>
              <a:t>spelling, and punctuation </a:t>
            </a:r>
            <a:endParaRPr lang="en-US" sz="2400" b="1" dirty="0" smtClean="0">
              <a:latin typeface="Comic Sans MS" panose="030F0702030302020204" pitchFamily="66" charset="0"/>
            </a:endParaRPr>
          </a:p>
          <a:p>
            <a:pPr marL="342900" indent="-342900">
              <a:buFont typeface="Arial" panose="020B0604020202020204" pitchFamily="34" charset="0"/>
              <a:buChar char="•"/>
            </a:pPr>
            <a:r>
              <a:rPr lang="en-US" sz="2400" b="1" dirty="0" smtClean="0">
                <a:latin typeface="Comic Sans MS" panose="030F0702030302020204" pitchFamily="66" charset="0"/>
              </a:rPr>
              <a:t>Students </a:t>
            </a:r>
            <a:r>
              <a:rPr lang="en-US" sz="2400" b="1" dirty="0">
                <a:latin typeface="Comic Sans MS" panose="030F0702030302020204" pitchFamily="66" charset="0"/>
              </a:rPr>
              <a:t>will be quizzed weekly (Tuesday) on the material we discuss in class.</a:t>
            </a:r>
          </a:p>
        </p:txBody>
      </p:sp>
      <p:pic>
        <p:nvPicPr>
          <p:cNvPr id="4" name="Picture 3"/>
          <p:cNvPicPr>
            <a:picLocks noChangeAspect="1"/>
          </p:cNvPicPr>
          <p:nvPr/>
        </p:nvPicPr>
        <p:blipFill>
          <a:blip r:embed="rId3"/>
          <a:stretch>
            <a:fillRect/>
          </a:stretch>
        </p:blipFill>
        <p:spPr>
          <a:xfrm rot="21113654">
            <a:off x="963853" y="1298624"/>
            <a:ext cx="2133600" cy="1496704"/>
          </a:xfrm>
          <a:prstGeom prst="rect">
            <a:avLst/>
          </a:prstGeom>
        </p:spPr>
      </p:pic>
      <p:pic>
        <p:nvPicPr>
          <p:cNvPr id="5" name="Picture 4"/>
          <p:cNvPicPr>
            <a:picLocks noChangeAspect="1"/>
          </p:cNvPicPr>
          <p:nvPr/>
        </p:nvPicPr>
        <p:blipFill>
          <a:blip r:embed="rId4"/>
          <a:stretch>
            <a:fillRect/>
          </a:stretch>
        </p:blipFill>
        <p:spPr>
          <a:xfrm rot="639534">
            <a:off x="5829143" y="1342447"/>
            <a:ext cx="2103120" cy="1430431"/>
          </a:xfrm>
          <a:prstGeom prst="rect">
            <a:avLst/>
          </a:prstGeom>
        </p:spPr>
      </p:pic>
    </p:spTree>
    <p:extLst>
      <p:ext uri="{BB962C8B-B14F-4D97-AF65-F5344CB8AC3E}">
        <p14:creationId xmlns:p14="http://schemas.microsoft.com/office/powerpoint/2010/main" val="102893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 y="1600200"/>
            <a:ext cx="8382000" cy="5057988"/>
          </a:xfrm>
          <a:prstGeom prst="rect">
            <a:avLst/>
          </a:prstGeom>
        </p:spPr>
        <p:txBody>
          <a:bodyPr wrap="square">
            <a:spAutoFit/>
          </a:bodyPr>
          <a:lstStyle/>
          <a:p>
            <a:pPr marL="742950" marR="0" lvl="1" indent="-285750">
              <a:lnSpc>
                <a:spcPct val="150000"/>
              </a:lnSpc>
              <a:spcBef>
                <a:spcPts val="0"/>
              </a:spcBef>
              <a:spcAft>
                <a:spcPts val="0"/>
              </a:spcAft>
              <a:buFont typeface="Courier New" panose="02070309020205020404" pitchFamily="49" charset="0"/>
              <a:buChar char="o"/>
            </a:pPr>
            <a:r>
              <a:rPr lang="en-US" sz="1600" b="1" dirty="0">
                <a:latin typeface="Comic Sans MS" panose="030F0702030302020204" pitchFamily="66" charset="0"/>
                <a:ea typeface="Calibri" panose="020F0502020204030204" pitchFamily="34" charset="0"/>
                <a:cs typeface="Times New Roman" panose="02020603050405020304" pitchFamily="18" charset="0"/>
              </a:rPr>
              <a:t>The chapter will be assigned on Thursday.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600" b="1" dirty="0">
                <a:latin typeface="Comic Sans MS" panose="030F0702030302020204" pitchFamily="66" charset="0"/>
                <a:ea typeface="Calibri" panose="020F0502020204030204" pitchFamily="34" charset="0"/>
                <a:cs typeface="Times New Roman" panose="02020603050405020304" pitchFamily="18" charset="0"/>
              </a:rPr>
              <a:t>DO NOT DO THE BOTTOM HALF OF THE 4</a:t>
            </a:r>
            <a:r>
              <a:rPr lang="en-US" sz="1600" b="1" baseline="30000" dirty="0">
                <a:latin typeface="Comic Sans MS" panose="030F0702030302020204" pitchFamily="66" charset="0"/>
                <a:ea typeface="Calibri" panose="020F0502020204030204" pitchFamily="34" charset="0"/>
                <a:cs typeface="Times New Roman" panose="02020603050405020304" pitchFamily="18" charset="0"/>
              </a:rPr>
              <a:t>TH</a:t>
            </a:r>
            <a:r>
              <a:rPr lang="en-US" sz="1600" b="1" dirty="0">
                <a:latin typeface="Comic Sans MS" panose="030F0702030302020204" pitchFamily="66" charset="0"/>
                <a:ea typeface="Calibri" panose="020F0502020204030204" pitchFamily="34" charset="0"/>
                <a:cs typeface="Times New Roman" panose="02020603050405020304" pitchFamily="18" charset="0"/>
              </a:rPr>
              <a:t> PAGE IN EACH CHAPTER.</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600" b="1" dirty="0">
                <a:latin typeface="Comic Sans MS" panose="030F0702030302020204" pitchFamily="66" charset="0"/>
                <a:ea typeface="Calibri" panose="020F0502020204030204" pitchFamily="34" charset="0"/>
                <a:cs typeface="Times New Roman" panose="02020603050405020304" pitchFamily="18" charset="0"/>
              </a:rPr>
              <a:t>A copy of the spelling words will be given to each student in their </a:t>
            </a:r>
            <a:r>
              <a:rPr lang="en-US" sz="1600" b="1" u="sng" dirty="0">
                <a:latin typeface="Comic Sans MS" panose="030F0702030302020204" pitchFamily="66" charset="0"/>
                <a:ea typeface="Calibri" panose="020F0502020204030204" pitchFamily="34" charset="0"/>
                <a:cs typeface="Times New Roman" panose="02020603050405020304" pitchFamily="18" charset="0"/>
              </a:rPr>
              <a:t>THURSDAY FOLDER </a:t>
            </a:r>
            <a:r>
              <a:rPr lang="en-US" sz="1600" b="1" dirty="0">
                <a:latin typeface="Comic Sans MS" panose="030F0702030302020204" pitchFamily="66" charset="0"/>
                <a:ea typeface="Calibri" panose="020F0502020204030204" pitchFamily="34" charset="0"/>
                <a:cs typeface="Times New Roman" panose="02020603050405020304" pitchFamily="18" charset="0"/>
              </a:rPr>
              <a:t>to take home and put on their refrigerator to practice nightly.</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600" b="1" dirty="0">
                <a:latin typeface="Comic Sans MS" panose="030F0702030302020204" pitchFamily="66" charset="0"/>
                <a:ea typeface="Calibri" panose="020F0502020204030204" pitchFamily="34" charset="0"/>
                <a:cs typeface="Times New Roman" panose="02020603050405020304" pitchFamily="18" charset="0"/>
              </a:rPr>
              <a:t>We will go over the words together on Thursday and discuss the patterns.</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600" b="1" dirty="0">
                <a:latin typeface="Comic Sans MS" panose="030F0702030302020204" pitchFamily="66" charset="0"/>
                <a:ea typeface="Calibri" panose="020F0502020204030204" pitchFamily="34" charset="0"/>
                <a:cs typeface="Times New Roman" panose="02020603050405020304" pitchFamily="18" charset="0"/>
              </a:rPr>
              <a:t>The chapters will be done independently either at school, at home, or a combination of both</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600" b="1" dirty="0">
                <a:latin typeface="Comic Sans MS" panose="030F0702030302020204" pitchFamily="66" charset="0"/>
                <a:ea typeface="Calibri" panose="020F0502020204030204" pitchFamily="34" charset="0"/>
                <a:cs typeface="Times New Roman" panose="02020603050405020304" pitchFamily="18" charset="0"/>
              </a:rPr>
              <a:t>The completed chapter is due on Tuesday.</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600" b="1" dirty="0">
                <a:latin typeface="Comic Sans MS" panose="030F0702030302020204" pitchFamily="66" charset="0"/>
                <a:ea typeface="Calibri" panose="020F0502020204030204" pitchFamily="34" charset="0"/>
                <a:cs typeface="Times New Roman" panose="02020603050405020304" pitchFamily="18" charset="0"/>
              </a:rPr>
              <a:t>We will correct the pages together on Tuesday.</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800"/>
              </a:spcAft>
              <a:buFont typeface="Courier New" panose="02070309020205020404" pitchFamily="49" charset="0"/>
              <a:buChar char="o"/>
            </a:pPr>
            <a:r>
              <a:rPr lang="en-US" sz="1600" b="1" dirty="0">
                <a:latin typeface="Comic Sans MS" panose="030F0702030302020204" pitchFamily="66" charset="0"/>
                <a:ea typeface="Calibri" panose="020F0502020204030204" pitchFamily="34" charset="0"/>
                <a:cs typeface="Times New Roman" panose="02020603050405020304" pitchFamily="18" charset="0"/>
              </a:rPr>
              <a:t>The spelling test will be given on Wednesday</a:t>
            </a:r>
            <a:r>
              <a:rPr lang="en-US" sz="1600" b="1" dirty="0" smtClean="0">
                <a:latin typeface="Comic Sans MS" panose="030F0702030302020204" pitchFamily="66" charset="0"/>
                <a:ea typeface="Calibri" panose="020F0502020204030204" pitchFamily="34" charset="0"/>
                <a:cs typeface="Times New Roman" panose="02020603050405020304" pitchFamily="18" charset="0"/>
              </a:rPr>
              <a:t>.</a:t>
            </a:r>
          </a:p>
          <a:p>
            <a:pPr marL="742950" marR="0" lvl="1" indent="-285750">
              <a:lnSpc>
                <a:spcPct val="150000"/>
              </a:lnSpc>
              <a:spcBef>
                <a:spcPts val="0"/>
              </a:spcBef>
              <a:spcAft>
                <a:spcPts val="800"/>
              </a:spcAft>
              <a:buFont typeface="Courier New" panose="02070309020205020404" pitchFamily="49" charset="0"/>
              <a:buChar char="o"/>
            </a:pPr>
            <a:r>
              <a:rPr lang="en-US" sz="1600" b="1" dirty="0" smtClean="0">
                <a:latin typeface="Comic Sans MS" panose="030F0702030302020204" pitchFamily="66" charset="0"/>
                <a:ea typeface="Calibri" panose="020F0502020204030204" pitchFamily="34" charset="0"/>
                <a:cs typeface="Times New Roman" panose="02020603050405020304" pitchFamily="18" charset="0"/>
              </a:rPr>
              <a:t>The words are to be written I </a:t>
            </a:r>
            <a:r>
              <a:rPr lang="en-US" sz="1600" b="1" u="sng" dirty="0" smtClean="0">
                <a:latin typeface="Comic Sans MS" panose="030F0702030302020204" pitchFamily="66" charset="0"/>
                <a:ea typeface="Calibri" panose="020F0502020204030204" pitchFamily="34" charset="0"/>
                <a:cs typeface="Times New Roman" panose="02020603050405020304" pitchFamily="18" charset="0"/>
              </a:rPr>
              <a:t>CURSIVE</a:t>
            </a:r>
          </a:p>
          <a:p>
            <a:pPr marL="742950" marR="0" lvl="1" indent="-285750">
              <a:lnSpc>
                <a:spcPct val="150000"/>
              </a:lnSpc>
              <a:spcBef>
                <a:spcPts val="0"/>
              </a:spcBef>
              <a:spcAft>
                <a:spcPts val="800"/>
              </a:spcAft>
              <a:buFont typeface="Courier New" panose="02070309020205020404" pitchFamily="49" charset="0"/>
              <a:buChar char="o"/>
            </a:pPr>
            <a:r>
              <a:rPr lang="en-US" sz="1600" b="1" dirty="0" smtClean="0">
                <a:latin typeface="Comic Sans MS" panose="030F0702030302020204" pitchFamily="66" charset="0"/>
                <a:ea typeface="Calibri" panose="020F0502020204030204" pitchFamily="34" charset="0"/>
                <a:cs typeface="Times New Roman" panose="02020603050405020304" pitchFamily="18" charset="0"/>
              </a:rPr>
              <a:t>There will be </a:t>
            </a:r>
            <a:r>
              <a:rPr lang="en-US" sz="1600" b="1" u="sng" dirty="0" smtClean="0">
                <a:latin typeface="Comic Sans MS" panose="030F0702030302020204" pitchFamily="66" charset="0"/>
                <a:ea typeface="Calibri" panose="020F0502020204030204" pitchFamily="34" charset="0"/>
                <a:cs typeface="Times New Roman" panose="02020603050405020304" pitchFamily="18" charset="0"/>
              </a:rPr>
              <a:t>FIVE BONUS WORDS </a:t>
            </a:r>
            <a:r>
              <a:rPr lang="en-US" sz="1600" b="1" dirty="0" smtClean="0">
                <a:latin typeface="Comic Sans MS" panose="030F0702030302020204" pitchFamily="66" charset="0"/>
                <a:ea typeface="Calibri" panose="020F0502020204030204" pitchFamily="34" charset="0"/>
                <a:cs typeface="Times New Roman" panose="02020603050405020304" pitchFamily="18" charset="0"/>
              </a:rPr>
              <a:t>most weeks</a:t>
            </a:r>
          </a:p>
        </p:txBody>
      </p:sp>
      <p:sp>
        <p:nvSpPr>
          <p:cNvPr id="3" name="Rectangle 2"/>
          <p:cNvSpPr/>
          <p:nvPr/>
        </p:nvSpPr>
        <p:spPr>
          <a:xfrm>
            <a:off x="838200" y="498902"/>
            <a:ext cx="4648200" cy="830997"/>
          </a:xfrm>
          <a:prstGeom prst="rect">
            <a:avLst/>
          </a:prstGeom>
        </p:spPr>
        <p:txBody>
          <a:bodyPr wrap="square">
            <a:spAutoFit/>
          </a:bodyPr>
          <a:lstStyle/>
          <a:p>
            <a:pPr algn="ctr"/>
            <a:r>
              <a:rPr lang="en-US" sz="4800" b="1" u="sng" dirty="0">
                <a:solidFill>
                  <a:srgbClr val="0070C0"/>
                </a:solidFill>
                <a:effectLst>
                  <a:outerShdw blurRad="38100" dist="38100" dir="2700000" algn="tl">
                    <a:srgbClr val="000000">
                      <a:alpha val="43137"/>
                    </a:srgbClr>
                  </a:outerShdw>
                </a:effectLst>
                <a:latin typeface="Comic Sans MS" panose="030F0702030302020204" pitchFamily="66" charset="0"/>
              </a:rPr>
              <a:t>SPELLING</a:t>
            </a:r>
          </a:p>
        </p:txBody>
      </p:sp>
      <p:pic>
        <p:nvPicPr>
          <p:cNvPr id="5" name="Picture 4"/>
          <p:cNvPicPr>
            <a:picLocks noChangeAspect="1"/>
          </p:cNvPicPr>
          <p:nvPr/>
        </p:nvPicPr>
        <p:blipFill>
          <a:blip r:embed="rId2"/>
          <a:stretch>
            <a:fillRect/>
          </a:stretch>
        </p:blipFill>
        <p:spPr>
          <a:xfrm rot="367114">
            <a:off x="6578144" y="4462017"/>
            <a:ext cx="2152650" cy="2124075"/>
          </a:xfrm>
          <a:prstGeom prst="rect">
            <a:avLst/>
          </a:prstGeom>
        </p:spPr>
      </p:pic>
      <p:pic>
        <p:nvPicPr>
          <p:cNvPr id="6" name="Picture 5"/>
          <p:cNvPicPr>
            <a:picLocks noChangeAspect="1"/>
          </p:cNvPicPr>
          <p:nvPr/>
        </p:nvPicPr>
        <p:blipFill>
          <a:blip r:embed="rId3"/>
          <a:stretch>
            <a:fillRect/>
          </a:stretch>
        </p:blipFill>
        <p:spPr>
          <a:xfrm rot="528510">
            <a:off x="6831423" y="135302"/>
            <a:ext cx="1905000" cy="1790043"/>
          </a:xfrm>
          <a:prstGeom prst="rect">
            <a:avLst/>
          </a:prstGeom>
        </p:spPr>
      </p:pic>
    </p:spTree>
    <p:extLst>
      <p:ext uri="{BB962C8B-B14F-4D97-AF65-F5344CB8AC3E}">
        <p14:creationId xmlns:p14="http://schemas.microsoft.com/office/powerpoint/2010/main" val="8840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half" idx="1"/>
          </p:nvPr>
        </p:nvSpPr>
        <p:spPr>
          <a:xfrm>
            <a:off x="457200" y="838200"/>
            <a:ext cx="4038600" cy="5287963"/>
          </a:xfrm>
        </p:spPr>
        <p:txBody>
          <a:bodyPr>
            <a:normAutofit/>
          </a:bodyPr>
          <a:lstStyle/>
          <a:p>
            <a:pPr marL="0" indent="0" algn="ctr">
              <a:buNone/>
            </a:pPr>
            <a:r>
              <a:rPr lang="en-US" sz="2800" b="1" u="sng" dirty="0"/>
              <a:t>GRAMMAR</a:t>
            </a:r>
          </a:p>
          <a:p>
            <a:pPr marL="0" indent="0" algn="ctr">
              <a:buNone/>
            </a:pPr>
            <a:r>
              <a:rPr lang="en-US" sz="2800" dirty="0"/>
              <a:t>We will progress through our grammar book to build knowledge of words, parts of speech, sentence structure, and writing skills.  Students will be tested at the end of </a:t>
            </a:r>
            <a:r>
              <a:rPr lang="en-US" sz="2800" dirty="0" smtClean="0"/>
              <a:t>each unit.</a:t>
            </a:r>
            <a:endParaRPr lang="en-US" sz="2800" dirty="0"/>
          </a:p>
          <a:p>
            <a:endParaRPr lang="en-US" dirty="0"/>
          </a:p>
        </p:txBody>
      </p:sp>
      <p:sp>
        <p:nvSpPr>
          <p:cNvPr id="4" name="Content Placeholder 3"/>
          <p:cNvSpPr>
            <a:spLocks noGrp="1"/>
          </p:cNvSpPr>
          <p:nvPr>
            <p:ph sz="half" idx="2"/>
          </p:nvPr>
        </p:nvSpPr>
        <p:spPr>
          <a:xfrm>
            <a:off x="4609531" y="1143000"/>
            <a:ext cx="4038600" cy="5287963"/>
          </a:xfrm>
        </p:spPr>
        <p:txBody>
          <a:bodyPr>
            <a:normAutofit/>
          </a:bodyPr>
          <a:lstStyle/>
          <a:p>
            <a:pPr marL="0" indent="0" algn="ctr">
              <a:buNone/>
            </a:pPr>
            <a:r>
              <a:rPr lang="en-US" b="1" u="sng" dirty="0"/>
              <a:t>WRITING</a:t>
            </a:r>
          </a:p>
          <a:p>
            <a:pPr marL="0" indent="0" algn="ctr">
              <a:buNone/>
            </a:pPr>
            <a:r>
              <a:rPr lang="en-US" dirty="0"/>
              <a:t>We will have weekly informal writing prompts and complete several formal writing assignments each trimester.  This may include stories, personal narratives, letters, descriptions, poetry, biographical pieces, and others!</a:t>
            </a:r>
          </a:p>
          <a:p>
            <a:endParaRPr lang="en-US" dirty="0"/>
          </a:p>
        </p:txBody>
      </p:sp>
      <p:pic>
        <p:nvPicPr>
          <p:cNvPr id="5" name="Picture 3" descr="C:\Users\bcharles\AppData\Local\Microsoft\Windows\INetCache\IE\96HZPKZ3\he-already-has-a-pencil-but-hes-still-writing-the-note-to-be-ni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51742">
            <a:off x="261125" y="5040142"/>
            <a:ext cx="1214628" cy="1466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charles\AppData\Local\Microsoft\Windows\INetCache\IE\3TPC93GA\edita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457200"/>
            <a:ext cx="1066800" cy="107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99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half" idx="1"/>
          </p:nvPr>
        </p:nvSpPr>
        <p:spPr>
          <a:xfrm>
            <a:off x="457200" y="2667000"/>
            <a:ext cx="4038600" cy="3962400"/>
          </a:xfrm>
        </p:spPr>
        <p:txBody>
          <a:bodyPr>
            <a:normAutofit fontScale="70000" lnSpcReduction="20000"/>
          </a:bodyPr>
          <a:lstStyle/>
          <a:p>
            <a:pPr marL="0" indent="0" algn="ctr">
              <a:buNone/>
            </a:pPr>
            <a:r>
              <a:rPr lang="en-US" sz="3600" b="1" u="sng" dirty="0" smtClean="0"/>
              <a:t>VOCABULARY</a:t>
            </a:r>
          </a:p>
          <a:p>
            <a:pPr marL="0" indent="0" algn="ctr">
              <a:buNone/>
            </a:pPr>
            <a:endParaRPr lang="en-US" sz="3600" b="1" u="sng" dirty="0"/>
          </a:p>
          <a:p>
            <a:pPr marL="0" indent="0">
              <a:buNone/>
            </a:pPr>
            <a:r>
              <a:rPr lang="en-US" sz="3600" dirty="0">
                <a:latin typeface="Comic Sans MS" panose="030F0702030302020204" pitchFamily="66" charset="0"/>
              </a:rPr>
              <a:t>The students will complete  lessons from </a:t>
            </a:r>
            <a:r>
              <a:rPr lang="en-US" sz="3600" dirty="0" smtClean="0">
                <a:latin typeface="Comic Sans MS" panose="030F0702030302020204" pitchFamily="66" charset="0"/>
              </a:rPr>
              <a:t>vocabulary </a:t>
            </a:r>
            <a:r>
              <a:rPr lang="en-US" sz="3600" dirty="0">
                <a:latin typeface="Comic Sans MS" panose="030F0702030302020204" pitchFamily="66" charset="0"/>
              </a:rPr>
              <a:t>lists </a:t>
            </a:r>
            <a:r>
              <a:rPr lang="en-US" sz="3600" dirty="0" smtClean="0">
                <a:latin typeface="Comic Sans MS" panose="030F0702030302020204" pitchFamily="66" charset="0"/>
              </a:rPr>
              <a:t>derived from </a:t>
            </a:r>
            <a:r>
              <a:rPr lang="en-US" sz="3600" dirty="0">
                <a:latin typeface="Comic Sans MS" panose="030F0702030302020204" pitchFamily="66" charset="0"/>
              </a:rPr>
              <a:t>novels that we are reading in </a:t>
            </a:r>
            <a:r>
              <a:rPr lang="en-US" sz="3600" dirty="0" smtClean="0">
                <a:latin typeface="Comic Sans MS" panose="030F0702030302020204" pitchFamily="66" charset="0"/>
              </a:rPr>
              <a:t>class, as well as vocabulary from other subjects. </a:t>
            </a:r>
            <a:r>
              <a:rPr lang="en-US" sz="3600" dirty="0">
                <a:latin typeface="Comic Sans MS" panose="030F0702030302020204" pitchFamily="66" charset="0"/>
              </a:rPr>
              <a:t>This will be part of your child’s READING grade</a:t>
            </a:r>
            <a:r>
              <a:rPr lang="en-US" sz="3600" dirty="0" smtClean="0">
                <a:latin typeface="Comic Sans MS" panose="030F0702030302020204" pitchFamily="66" charset="0"/>
              </a:rPr>
              <a:t>.</a:t>
            </a:r>
            <a:endParaRPr lang="en-US" dirty="0">
              <a:latin typeface="Comic Sans MS" panose="030F0702030302020204" pitchFamily="66" charset="0"/>
            </a:endParaRPr>
          </a:p>
        </p:txBody>
      </p:sp>
      <p:sp>
        <p:nvSpPr>
          <p:cNvPr id="4" name="Content Placeholder 3"/>
          <p:cNvSpPr>
            <a:spLocks noGrp="1"/>
          </p:cNvSpPr>
          <p:nvPr>
            <p:ph sz="half" idx="2"/>
          </p:nvPr>
        </p:nvSpPr>
        <p:spPr>
          <a:xfrm>
            <a:off x="4642104" y="149352"/>
            <a:ext cx="4197096" cy="6556248"/>
          </a:xfrm>
        </p:spPr>
        <p:txBody>
          <a:bodyPr>
            <a:normAutofit fontScale="70000" lnSpcReduction="20000"/>
          </a:bodyPr>
          <a:lstStyle/>
          <a:p>
            <a:pPr marL="0" indent="0" algn="ctr">
              <a:buNone/>
            </a:pPr>
            <a:r>
              <a:rPr lang="en-US" sz="3600" b="1" u="sng" dirty="0" smtClean="0"/>
              <a:t>READING</a:t>
            </a:r>
          </a:p>
          <a:p>
            <a:pPr marL="0" indent="0" algn="ctr">
              <a:buNone/>
            </a:pPr>
            <a:endParaRPr lang="en-US" sz="3100" b="1" u="sng" dirty="0"/>
          </a:p>
          <a:p>
            <a:pPr marL="457200" indent="-457200"/>
            <a:r>
              <a:rPr lang="en-US" sz="3100" dirty="0">
                <a:latin typeface="Comic Sans MS" panose="030F0702030302020204" pitchFamily="66" charset="0"/>
              </a:rPr>
              <a:t>Students should possess (and be reading) an AR book independently at all times.  </a:t>
            </a:r>
            <a:endParaRPr lang="en-US" sz="3100" dirty="0" smtClean="0">
              <a:latin typeface="Comic Sans MS" panose="030F0702030302020204" pitchFamily="66" charset="0"/>
            </a:endParaRPr>
          </a:p>
          <a:p>
            <a:pPr marL="457200" indent="-457200"/>
            <a:r>
              <a:rPr lang="en-US" sz="3100" dirty="0" smtClean="0">
                <a:latin typeface="Comic Sans MS" panose="030F0702030302020204" pitchFamily="66" charset="0"/>
              </a:rPr>
              <a:t>Students will be given a monthly reading log to keep track of minutes read daily</a:t>
            </a:r>
          </a:p>
          <a:p>
            <a:pPr marL="457200" indent="-457200"/>
            <a:r>
              <a:rPr lang="en-US" sz="3100" dirty="0" smtClean="0">
                <a:latin typeface="Comic Sans MS" panose="030F0702030302020204" pitchFamily="66" charset="0"/>
              </a:rPr>
              <a:t>Students will be given an reading assignment to accompany the monthly reading log.</a:t>
            </a:r>
          </a:p>
          <a:p>
            <a:pPr marL="457200" indent="-457200"/>
            <a:r>
              <a:rPr lang="en-US" sz="3100" dirty="0" smtClean="0">
                <a:latin typeface="Comic Sans MS" panose="030F0702030302020204" pitchFamily="66" charset="0"/>
              </a:rPr>
              <a:t>Students are required to take an AR test on each book read during the month.</a:t>
            </a:r>
          </a:p>
          <a:p>
            <a:pPr marL="457200" indent="-457200"/>
            <a:r>
              <a:rPr lang="en-US" sz="3100" dirty="0" smtClean="0">
                <a:latin typeface="Comic Sans MS" panose="030F0702030302020204" pitchFamily="66" charset="0"/>
              </a:rPr>
              <a:t>Students will have some class time to read, but will be asked to read at home as well!  </a:t>
            </a:r>
            <a:endParaRPr lang="en-US"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367137" y="204534"/>
            <a:ext cx="4122567" cy="2258568"/>
          </a:xfrm>
          <a:prstGeom prst="rect">
            <a:avLst/>
          </a:prstGeom>
        </p:spPr>
      </p:pic>
    </p:spTree>
    <p:extLst>
      <p:ext uri="{BB962C8B-B14F-4D97-AF65-F5344CB8AC3E}">
        <p14:creationId xmlns:p14="http://schemas.microsoft.com/office/powerpoint/2010/main" val="362185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1066800"/>
          </a:xfrm>
        </p:spPr>
        <p:txBody>
          <a:bodyPr/>
          <a:lstStyle/>
          <a:p>
            <a:r>
              <a:rPr lang="en-US" u="sng" dirty="0">
                <a:solidFill>
                  <a:srgbClr val="0070C0"/>
                </a:solidFill>
                <a:latin typeface="Comic Sans MS" panose="030F0702030302020204" pitchFamily="66" charset="0"/>
              </a:rPr>
              <a:t>MORE READING!</a:t>
            </a:r>
            <a:endParaRPr lang="en-US" dirty="0">
              <a:solidFill>
                <a:srgbClr val="0070C0"/>
              </a:solidFill>
              <a:latin typeface="Comic Sans MS" panose="030F0702030302020204" pitchFamily="66" charset="0"/>
            </a:endParaRPr>
          </a:p>
        </p:txBody>
      </p:sp>
      <p:sp>
        <p:nvSpPr>
          <p:cNvPr id="3" name="Subtitle 2"/>
          <p:cNvSpPr>
            <a:spLocks noGrp="1"/>
          </p:cNvSpPr>
          <p:nvPr>
            <p:ph type="subTitle" idx="1"/>
          </p:nvPr>
        </p:nvSpPr>
        <p:spPr>
          <a:xfrm>
            <a:off x="609600" y="1752600"/>
            <a:ext cx="7924800" cy="4267200"/>
          </a:xfrm>
        </p:spPr>
        <p:txBody>
          <a:bodyPr>
            <a:normAutofit/>
          </a:bodyPr>
          <a:lstStyle/>
          <a:p>
            <a:r>
              <a:rPr lang="en-US" dirty="0" smtClean="0">
                <a:latin typeface="Comic Sans MS" panose="030F0702030302020204" pitchFamily="66" charset="0"/>
              </a:rPr>
              <a:t>A large component of </a:t>
            </a:r>
            <a:r>
              <a:rPr lang="en-US" dirty="0">
                <a:latin typeface="Comic Sans MS" panose="030F0702030302020204" pitchFamily="66" charset="0"/>
              </a:rPr>
              <a:t>our </a:t>
            </a:r>
            <a:r>
              <a:rPr lang="en-US" dirty="0" smtClean="0">
                <a:latin typeface="Comic Sans MS" panose="030F0702030302020204" pitchFamily="66" charset="0"/>
              </a:rPr>
              <a:t>reading </a:t>
            </a:r>
            <a:r>
              <a:rPr lang="en-US" dirty="0">
                <a:latin typeface="Comic Sans MS" panose="030F0702030302020204" pitchFamily="66" charset="0"/>
              </a:rPr>
              <a:t>program </a:t>
            </a:r>
            <a:r>
              <a:rPr lang="en-US" dirty="0" smtClean="0">
                <a:latin typeface="Comic Sans MS" panose="030F0702030302020204" pitchFamily="66" charset="0"/>
              </a:rPr>
              <a:t>is </a:t>
            </a:r>
            <a:r>
              <a:rPr lang="en-US" dirty="0">
                <a:latin typeface="Comic Sans MS" panose="030F0702030302020204" pitchFamily="66" charset="0"/>
              </a:rPr>
              <a:t>our novels.  As we read together in class, we will work to develop deeper comprehension skills, an expanded vocabulary, and a better understanding of the writer’s craft.  Our novel studies will often be used </a:t>
            </a:r>
            <a:r>
              <a:rPr lang="en-US" dirty="0" smtClean="0">
                <a:latin typeface="Comic Sans MS" panose="030F0702030302020204" pitchFamily="66" charset="0"/>
              </a:rPr>
              <a:t>as a </a:t>
            </a:r>
            <a:r>
              <a:rPr lang="en-US" dirty="0">
                <a:latin typeface="Comic Sans MS" panose="030F0702030302020204" pitchFamily="66" charset="0"/>
              </a:rPr>
              <a:t>springboard for class writing assignments.</a:t>
            </a:r>
          </a:p>
          <a:p>
            <a:endParaRPr lang="en-US" dirty="0"/>
          </a:p>
        </p:txBody>
      </p:sp>
      <p:pic>
        <p:nvPicPr>
          <p:cNvPr id="6" name="Picture 5"/>
          <p:cNvPicPr>
            <a:picLocks noChangeAspect="1"/>
          </p:cNvPicPr>
          <p:nvPr/>
        </p:nvPicPr>
        <p:blipFill>
          <a:blip r:embed="rId2"/>
          <a:stretch>
            <a:fillRect/>
          </a:stretch>
        </p:blipFill>
        <p:spPr>
          <a:xfrm>
            <a:off x="1752600" y="5029200"/>
            <a:ext cx="5486400" cy="1755095"/>
          </a:xfrm>
          <a:prstGeom prst="rect">
            <a:avLst/>
          </a:prstGeom>
        </p:spPr>
      </p:pic>
    </p:spTree>
    <p:extLst>
      <p:ext uri="{BB962C8B-B14F-4D97-AF65-F5344CB8AC3E}">
        <p14:creationId xmlns:p14="http://schemas.microsoft.com/office/powerpoint/2010/main" val="1643803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66009</TotalTime>
  <Words>2379</Words>
  <Application>Microsoft Office PowerPoint</Application>
  <PresentationFormat>On-screen Show (4:3)</PresentationFormat>
  <Paragraphs>335</Paragraphs>
  <Slides>34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Arial</vt:lpstr>
      <vt:lpstr>Arial Black</vt:lpstr>
      <vt:lpstr>Arial Narrow</vt:lpstr>
      <vt:lpstr>Book Antiqua</vt:lpstr>
      <vt:lpstr>Brush Script MT</vt:lpstr>
      <vt:lpstr>Calibri</vt:lpstr>
      <vt:lpstr>Comic Sans MS</vt:lpstr>
      <vt:lpstr>Courier New</vt:lpstr>
      <vt:lpstr>Garamond</vt:lpstr>
      <vt:lpstr>Lucida Sans</vt:lpstr>
      <vt:lpstr>Times New Roman</vt:lpstr>
      <vt:lpstr>Wingdings</vt:lpstr>
      <vt:lpstr>Wingdings 2</vt:lpstr>
      <vt:lpstr>Wingdings 3</vt:lpstr>
      <vt:lpstr>Apex</vt:lpstr>
      <vt:lpstr>Welcome to 4th Grade Curriculum Night</vt:lpstr>
      <vt:lpstr>Meet Mrs. Hellmann</vt:lpstr>
      <vt:lpstr>How School Changes in Fourth Grade</vt:lpstr>
      <vt:lpstr>Religion</vt:lpstr>
      <vt:lpstr>PowerPoint Presentation</vt:lpstr>
      <vt:lpstr>PowerPoint Presentation</vt:lpstr>
      <vt:lpstr> </vt:lpstr>
      <vt:lpstr> </vt:lpstr>
      <vt:lpstr>MORE READING!</vt:lpstr>
      <vt:lpstr>OUR NOVELS</vt:lpstr>
      <vt:lpstr>Math Curriculum</vt:lpstr>
      <vt:lpstr>Math Curriculum</vt:lpstr>
      <vt:lpstr>PowerPoint Presentation</vt:lpstr>
      <vt:lpstr>PowerPoint Presentation</vt:lpstr>
      <vt:lpstr>Science Curriculum</vt:lpstr>
      <vt:lpstr>PowerPoint Presentation</vt:lpstr>
      <vt:lpstr>Social Studies</vt:lpstr>
      <vt:lpstr>PowerPoint Presentation</vt:lpstr>
      <vt:lpstr>PowerPoint Presentation</vt:lpstr>
      <vt:lpstr>PowerPoint Presentation</vt:lpstr>
      <vt:lpstr>       Grading</vt:lpstr>
      <vt:lpstr>Homework</vt:lpstr>
      <vt:lpstr>Tests</vt:lpstr>
      <vt:lpstr>CLASSROOM EXPECTATIONS</vt:lpstr>
      <vt:lpstr>PARENT COMMUNICATION </vt:lpstr>
      <vt:lpstr>Discipline</vt:lpstr>
      <vt:lpstr>WEEKLY SPECIALS</vt:lpstr>
      <vt:lpstr>Fieldtrip </vt:lpstr>
      <vt:lpstr>MISC. INFORMATION</vt:lpstr>
      <vt:lpstr>PowerPoint Presentation</vt:lpstr>
      <vt:lpstr>School safety</vt:lpstr>
      <vt:lpstr>DISMISSAL</vt:lpstr>
      <vt:lpstr>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4th Grade Curriculum Night</dc:title>
  <dc:creator>laptop02</dc:creator>
  <cp:lastModifiedBy>Toni Hellmann</cp:lastModifiedBy>
  <cp:revision>62</cp:revision>
  <cp:lastPrinted>2022-08-10T12:50:05Z</cp:lastPrinted>
  <dcterms:created xsi:type="dcterms:W3CDTF">2019-08-11T21:43:57Z</dcterms:created>
  <dcterms:modified xsi:type="dcterms:W3CDTF">2022-08-15T20:47:13Z</dcterms:modified>
</cp:coreProperties>
</file>